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handoutMasterIdLst>
    <p:handoutMasterId r:id="rId76"/>
  </p:handoutMasterIdLst>
  <p:sldIdLst>
    <p:sldId id="256" r:id="rId2"/>
    <p:sldId id="300" r:id="rId3"/>
    <p:sldId id="393" r:id="rId4"/>
    <p:sldId id="301" r:id="rId5"/>
    <p:sldId id="303" r:id="rId6"/>
    <p:sldId id="302" r:id="rId7"/>
    <p:sldId id="304" r:id="rId8"/>
    <p:sldId id="305" r:id="rId9"/>
    <p:sldId id="306" r:id="rId10"/>
    <p:sldId id="307" r:id="rId11"/>
    <p:sldId id="308" r:id="rId12"/>
    <p:sldId id="350" r:id="rId13"/>
    <p:sldId id="351" r:id="rId14"/>
    <p:sldId id="352" r:id="rId15"/>
    <p:sldId id="353" r:id="rId16"/>
    <p:sldId id="354" r:id="rId17"/>
    <p:sldId id="355" r:id="rId18"/>
    <p:sldId id="356" r:id="rId19"/>
    <p:sldId id="309" r:id="rId20"/>
    <p:sldId id="310" r:id="rId21"/>
    <p:sldId id="357" r:id="rId22"/>
    <p:sldId id="311" r:id="rId23"/>
    <p:sldId id="312" r:id="rId24"/>
    <p:sldId id="313" r:id="rId25"/>
    <p:sldId id="315" r:id="rId26"/>
    <p:sldId id="320" r:id="rId27"/>
    <p:sldId id="358" r:id="rId28"/>
    <p:sldId id="359" r:id="rId29"/>
    <p:sldId id="361" r:id="rId30"/>
    <p:sldId id="362" r:id="rId31"/>
    <p:sldId id="388" r:id="rId32"/>
    <p:sldId id="389" r:id="rId33"/>
    <p:sldId id="390" r:id="rId34"/>
    <p:sldId id="366" r:id="rId35"/>
    <p:sldId id="364" r:id="rId36"/>
    <p:sldId id="319" r:id="rId37"/>
    <p:sldId id="316" r:id="rId38"/>
    <p:sldId id="365" r:id="rId39"/>
    <p:sldId id="360" r:id="rId40"/>
    <p:sldId id="318" r:id="rId41"/>
    <p:sldId id="380" r:id="rId42"/>
    <p:sldId id="381" r:id="rId43"/>
    <p:sldId id="382" r:id="rId44"/>
    <p:sldId id="383" r:id="rId45"/>
    <p:sldId id="384" r:id="rId46"/>
    <p:sldId id="385" r:id="rId47"/>
    <p:sldId id="386" r:id="rId48"/>
    <p:sldId id="387" r:id="rId49"/>
    <p:sldId id="367" r:id="rId50"/>
    <p:sldId id="368" r:id="rId51"/>
    <p:sldId id="369" r:id="rId52"/>
    <p:sldId id="321" r:id="rId53"/>
    <p:sldId id="322" r:id="rId54"/>
    <p:sldId id="323" r:id="rId55"/>
    <p:sldId id="324" r:id="rId56"/>
    <p:sldId id="372" r:id="rId57"/>
    <p:sldId id="373" r:id="rId58"/>
    <p:sldId id="374" r:id="rId59"/>
    <p:sldId id="375" r:id="rId60"/>
    <p:sldId id="376" r:id="rId61"/>
    <p:sldId id="327" r:id="rId62"/>
    <p:sldId id="328" r:id="rId63"/>
    <p:sldId id="329" r:id="rId64"/>
    <p:sldId id="377" r:id="rId65"/>
    <p:sldId id="378" r:id="rId66"/>
    <p:sldId id="332" r:id="rId67"/>
    <p:sldId id="335" r:id="rId68"/>
    <p:sldId id="336" r:id="rId69"/>
    <p:sldId id="337" r:id="rId70"/>
    <p:sldId id="348" r:id="rId71"/>
    <p:sldId id="392" r:id="rId72"/>
    <p:sldId id="379" r:id="rId73"/>
    <p:sldId id="394" r:id="rId7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94595" autoAdjust="0"/>
  </p:normalViewPr>
  <p:slideViewPr>
    <p:cSldViewPr>
      <p:cViewPr varScale="1">
        <p:scale>
          <a:sx n="89" d="100"/>
          <a:sy n="89" d="100"/>
        </p:scale>
        <p:origin x="-1384" y="-104"/>
      </p:cViewPr>
      <p:guideLst>
        <p:guide orient="horz" pos="2160"/>
        <p:guide pos="2880"/>
      </p:guideLst>
    </p:cSldViewPr>
  </p:slideViewPr>
  <p:outlineViewPr>
    <p:cViewPr>
      <p:scale>
        <a:sx n="33" d="100"/>
        <a:sy n="33" d="100"/>
      </p:scale>
      <p:origin x="0" y="9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9EFB781-F10A-8A4F-A12A-3C2C71F64A5A}" type="datetimeFigureOut">
              <a:rPr lang="en-US"/>
              <a:pPr>
                <a:defRPr/>
              </a:pPr>
              <a:t>12/4/13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7056B38-26E9-CB40-A38E-0AF1742DD149}" type="slidenum">
              <a:rPr lang="en-US"/>
              <a:pPr>
                <a:defRPr/>
              </a:pPr>
              <a:t>‹#›</a:t>
            </a:fld>
            <a:endParaRPr lang="en-US"/>
          </a:p>
        </p:txBody>
      </p:sp>
    </p:spTree>
    <p:extLst>
      <p:ext uri="{BB962C8B-B14F-4D97-AF65-F5344CB8AC3E}">
        <p14:creationId xmlns:p14="http://schemas.microsoft.com/office/powerpoint/2010/main" val="797041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F58E4B2-B471-D345-83CC-798ED0FDA91E}" type="datetimeFigureOut">
              <a:rPr lang="en-US"/>
              <a:pPr>
                <a:defRPr/>
              </a:pPr>
              <a:t>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E7FAE9D-A0A7-8442-9C01-C9B544F09495}" type="slidenum">
              <a:rPr lang="en-US"/>
              <a:pPr>
                <a:defRPr/>
              </a:pPr>
              <a:t>‹#›</a:t>
            </a:fld>
            <a:endParaRPr lang="en-US"/>
          </a:p>
        </p:txBody>
      </p:sp>
    </p:spTree>
    <p:extLst>
      <p:ext uri="{BB962C8B-B14F-4D97-AF65-F5344CB8AC3E}">
        <p14:creationId xmlns:p14="http://schemas.microsoft.com/office/powerpoint/2010/main" val="194350429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fld id="{39C2C14C-D0E7-9147-B26C-46D71D483A4D}" type="slidenum">
              <a:rPr lang="en-US" sz="1200" i="0"/>
              <a:pPr/>
              <a:t>2</a:t>
            </a:fld>
            <a:endParaRPr lang="en-US" sz="1200" i="0"/>
          </a:p>
        </p:txBody>
      </p:sp>
      <p:sp>
        <p:nvSpPr>
          <p:cNvPr id="31746" name="Rectangle 2"/>
          <p:cNvSpPr>
            <a:spLocks noGrp="1" noRot="1" noChangeAspect="1" noChangeArrowheads="1" noTextEdit="1"/>
          </p:cNvSpPr>
          <p:nvPr>
            <p:ph type="sldImg"/>
          </p:nvPr>
        </p:nvSpPr>
        <p:spPr>
          <a:xfrm>
            <a:off x="1143000" y="685800"/>
            <a:ext cx="4573588" cy="3429000"/>
          </a:xfrm>
          <a:solidFill>
            <a:srgbClr val="FFFFFF"/>
          </a:solidFill>
          <a:ln/>
        </p:spPr>
      </p:sp>
      <p:sp>
        <p:nvSpPr>
          <p:cNvPr id="31747" name="Rectangle 3"/>
          <p:cNvSpPr>
            <a:spLocks noGrp="1" noChangeArrowheads="1"/>
          </p:cNvSpPr>
          <p:nvPr>
            <p:ph type="body" idx="1"/>
          </p:nvPr>
        </p:nvSpPr>
        <p:spPr>
          <a:xfrm>
            <a:off x="914826" y="4344134"/>
            <a:ext cx="5028350" cy="411395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a:spcBef>
                <a:spcPct val="0"/>
              </a:spcBef>
            </a:pPr>
            <a:endParaRPr lang="en-US" sz="1800">
              <a:latin typeface="Arial" charset="0"/>
              <a:ea typeface="ＭＳ Ｐゴシック"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xfrm>
            <a:off x="3885616" y="8685178"/>
            <a:ext cx="2970790" cy="457277"/>
          </a:xfrm>
          <a:noFill/>
        </p:spPr>
        <p:txBody>
          <a:bodyPr/>
          <a:lstStyle/>
          <a:p>
            <a:fld id="{0D6A0694-1EC2-A545-B5DB-732BC6AE12EC}" type="slidenum">
              <a:rPr lang="en-US"/>
              <a:pPr/>
              <a:t>15</a:t>
            </a:fld>
            <a:endParaRPr lang="en-US"/>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xfrm>
            <a:off x="3884022" y="8685178"/>
            <a:ext cx="2972384" cy="457277"/>
          </a:xfrm>
          <a:noFill/>
        </p:spPr>
        <p:txBody>
          <a:bodyPr/>
          <a:lstStyle/>
          <a:p>
            <a:fld id="{67FA39CB-6413-0E4B-82A5-0F87C6BDB48B}" type="slidenum">
              <a:rPr lang="en-US"/>
              <a:pPr/>
              <a:t>16</a:t>
            </a:fld>
            <a:endParaRPr lang="en-US"/>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xfrm>
            <a:off x="1117600" y="666750"/>
            <a:ext cx="4649788" cy="3486150"/>
          </a:xfrm>
          <a:ln/>
        </p:spPr>
      </p:sp>
      <p:sp>
        <p:nvSpPr>
          <p:cNvPr id="604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xfrm>
            <a:off x="1117600" y="666750"/>
            <a:ext cx="4648200" cy="3486150"/>
          </a:xfrm>
          <a:solidFill>
            <a:srgbClr val="FFFFFF"/>
          </a:solidFill>
          <a:ln/>
        </p:spPr>
      </p:sp>
      <p:sp>
        <p:nvSpPr>
          <p:cNvPr id="62466" name="Rectangle 3"/>
          <p:cNvSpPr>
            <a:spLocks noGrp="1" noChangeArrowheads="1"/>
          </p:cNvSpPr>
          <p:nvPr>
            <p:ph type="body" idx="1"/>
          </p:nvPr>
        </p:nvSpPr>
        <p:spPr>
          <a:solidFill>
            <a:srgbClr val="FFFFFF"/>
          </a:solidFill>
          <a:ln>
            <a:solidFill>
              <a:srgbClr val="000000"/>
            </a:solidFill>
          </a:ln>
        </p:spPr>
        <p:txBody>
          <a:bodyPr/>
          <a:lstStyle/>
          <a:p>
            <a:endParaRPr lang="en-US">
              <a:latin typeface="Calibri" charset="0"/>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xfrm>
            <a:off x="1117600" y="666750"/>
            <a:ext cx="4648200" cy="3486150"/>
          </a:xfrm>
          <a:solidFill>
            <a:srgbClr val="FFFFFF"/>
          </a:solidFill>
          <a:ln/>
        </p:spPr>
      </p:sp>
      <p:sp>
        <p:nvSpPr>
          <p:cNvPr id="64514" name="Rectangle 3"/>
          <p:cNvSpPr>
            <a:spLocks noGrp="1" noChangeArrowheads="1"/>
          </p:cNvSpPr>
          <p:nvPr>
            <p:ph type="body" idx="1"/>
          </p:nvPr>
        </p:nvSpPr>
        <p:spPr>
          <a:solidFill>
            <a:srgbClr val="FFFFFF"/>
          </a:solidFill>
          <a:ln>
            <a:solidFill>
              <a:srgbClr val="000000"/>
            </a:solidFill>
          </a:ln>
        </p:spPr>
        <p:txBody>
          <a:bodyPr/>
          <a:lstStyle/>
          <a:p>
            <a:endParaRPr lang="en-US">
              <a:latin typeface="Calibri" charset="0"/>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xfrm>
            <a:off x="1117600" y="666750"/>
            <a:ext cx="4649788" cy="3486150"/>
          </a:xfrm>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17600" y="666750"/>
            <a:ext cx="4648200" cy="3486150"/>
          </a:xfrm>
          <a:solidFill>
            <a:srgbClr val="FFFFFF"/>
          </a:solidFill>
          <a:ln/>
        </p:spPr>
      </p:sp>
      <p:sp>
        <p:nvSpPr>
          <p:cNvPr id="73731" name="Text Box 3"/>
          <p:cNvSpPr>
            <a:spLocks noGrp="1" noChangeArrowheads="1"/>
          </p:cNvSpPr>
          <p:nvPr>
            <p:ph type="body" idx="1"/>
          </p:nvPr>
        </p:nvSpPr>
        <p:spPr>
          <a:xfrm>
            <a:off x="918012" y="4375031"/>
            <a:ext cx="5049069" cy="407996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pPr eaLnBrk="1" hangingPunct="1"/>
            <a:fld id="{70CE2A68-4722-EE41-8E46-7EC2EE63C34E}" type="slidenum">
              <a:rPr lang="en-US">
                <a:latin typeface="Arial" charset="0"/>
                <a:ea typeface="Arial" charset="0"/>
                <a:cs typeface="Arial" charset="0"/>
              </a:rPr>
              <a:pPr eaLnBrk="1" hangingPunct="1"/>
              <a:t>27</a:t>
            </a:fld>
            <a:endParaRPr lang="en-US">
              <a:latin typeface="Arial" charset="0"/>
              <a:ea typeface="Arial" charset="0"/>
              <a:cs typeface="Arial" charset="0"/>
            </a:endParaRPr>
          </a:p>
        </p:txBody>
      </p:sp>
      <p:sp>
        <p:nvSpPr>
          <p:cNvPr id="71682" name="Rectangle 2"/>
          <p:cNvSpPr>
            <a:spLocks noGrp="1" noRot="1" noChangeAspect="1" noChangeArrowheads="1" noTextEdit="1"/>
          </p:cNvSpPr>
          <p:nvPr>
            <p:ph type="sldImg"/>
          </p:nvPr>
        </p:nvSpPr>
        <p:spPr>
          <a:solidFill>
            <a:srgbClr val="FFFFFF"/>
          </a:solidFill>
          <a:ln/>
        </p:spPr>
      </p:sp>
      <p:sp>
        <p:nvSpPr>
          <p:cNvPr id="71683"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sz="1800">
              <a:latin typeface="Arial" charset="0"/>
              <a:ea typeface="Arial" charset="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Number Placeholder 7"/>
          <p:cNvSpPr>
            <a:spLocks noGrp="1" noChangeArrowheads="1"/>
          </p:cNvSpPr>
          <p:nvPr>
            <p:ph type="sldNum" sz="quarter" idx="5"/>
          </p:nvPr>
        </p:nvSpPr>
        <p:spPr>
          <a:xfrm>
            <a:off x="3884022" y="8685178"/>
            <a:ext cx="2972384" cy="457277"/>
          </a:xfrm>
          <a:noFill/>
        </p:spPr>
        <p:txBody>
          <a:bodyPr/>
          <a:lstStyle/>
          <a:p>
            <a:fld id="{515034D6-0DFA-BE4B-B802-92FD66333A39}" type="slidenum">
              <a:rPr lang="en-US"/>
              <a:pPr/>
              <a:t>31</a:t>
            </a:fld>
            <a:endParaRPr lang="en-US"/>
          </a:p>
        </p:txBody>
      </p:sp>
      <p:sp>
        <p:nvSpPr>
          <p:cNvPr id="200706" name="Slide Image Placeholder 1"/>
          <p:cNvSpPr>
            <a:spLocks noGrp="1" noRot="1" noChangeAspect="1" noTextEdit="1"/>
          </p:cNvSpPr>
          <p:nvPr>
            <p:ph type="sldImg"/>
          </p:nvPr>
        </p:nvSpPr>
        <p:spPr>
          <a:solidFill>
            <a:srgbClr val="FFFFFF"/>
          </a:solidFill>
          <a:ln/>
        </p:spPr>
      </p:sp>
      <p:sp>
        <p:nvSpPr>
          <p:cNvPr id="200707" name="Notes Placeholder 2"/>
          <p:cNvSpPr>
            <a:spLocks noGrp="1"/>
          </p:cNvSpPr>
          <p:nvPr>
            <p:ph type="body" idx="1"/>
          </p:nvPr>
        </p:nvSpPr>
        <p:spPr>
          <a:solidFill>
            <a:srgbClr val="FFFFFF"/>
          </a:solidFill>
          <a:ln>
            <a:solidFill>
              <a:srgbClr val="000000"/>
            </a:solidFill>
          </a:ln>
        </p:spPr>
        <p:txBody>
          <a:bodyPr/>
          <a:lstStyle/>
          <a:p>
            <a:r>
              <a:rPr lang="en-US">
                <a:ea typeface="ＭＳ Ｐゴシック" charset="-128"/>
                <a:cs typeface="ＭＳ Ｐゴシック" charset="-128"/>
              </a:rPr>
              <a:t>This slide shows a four processor Flash run showing how different snapshots differ.  Before the main loop beings, I write a snapshot to mark the performance data up to that point.  It shows up as </a:t>
            </a:r>
            <a:r>
              <a:rPr lang="ja-JP" altLang="en-US">
                <a:ea typeface="ＭＳ Ｐゴシック" charset="-128"/>
                <a:cs typeface="ＭＳ Ｐゴシック" charset="-128"/>
              </a:rPr>
              <a:t>“</a:t>
            </a:r>
            <a:r>
              <a:rPr lang="en-US" altLang="ja-JP">
                <a:ea typeface="ＭＳ Ｐゴシック" charset="-128"/>
                <a:cs typeface="ＭＳ Ｐゴシック" charset="-128"/>
              </a:rPr>
              <a:t>Initialization</a:t>
            </a:r>
            <a:r>
              <a:rPr lang="ja-JP" altLang="en-US">
                <a:ea typeface="ＭＳ Ｐゴシック" charset="-128"/>
                <a:cs typeface="ＭＳ Ｐゴシック" charset="-128"/>
              </a:rPr>
              <a:t>”</a:t>
            </a:r>
            <a:r>
              <a:rPr lang="en-US" altLang="ja-JP">
                <a:ea typeface="ＭＳ Ｐゴシック" charset="-128"/>
                <a:cs typeface="ＭＳ Ｐゴシック" charset="-128"/>
              </a:rPr>
              <a:t>.  At the end of each loop, a snapshot is written.  At the end of execution, a final snapshot is written labeled </a:t>
            </a:r>
            <a:r>
              <a:rPr lang="ja-JP" altLang="en-US">
                <a:ea typeface="ＭＳ Ｐゴシック" charset="-128"/>
                <a:cs typeface="ＭＳ Ｐゴシック" charset="-128"/>
              </a:rPr>
              <a:t>“</a:t>
            </a:r>
            <a:r>
              <a:rPr lang="en-US" altLang="ja-JP">
                <a:ea typeface="ＭＳ Ｐゴシック" charset="-128"/>
                <a:cs typeface="ＭＳ Ｐゴシック" charset="-128"/>
              </a:rPr>
              <a:t>Finalization</a:t>
            </a:r>
            <a:r>
              <a:rPr lang="ja-JP" altLang="en-US">
                <a:ea typeface="ＭＳ Ｐゴシック" charset="-128"/>
                <a:cs typeface="ＭＳ Ｐゴシック" charset="-128"/>
              </a:rPr>
              <a:t>”</a:t>
            </a:r>
            <a:r>
              <a:rPr lang="en-US" altLang="ja-JP">
                <a:ea typeface="ＭＳ Ｐゴシック" charset="-128"/>
                <a:cs typeface="ＭＳ Ｐゴシック" charset="-128"/>
              </a:rPr>
              <a:t>.</a:t>
            </a:r>
          </a:p>
          <a:p>
            <a:endParaRPr lang="en-US">
              <a:ea typeface="ＭＳ Ｐゴシック" charset="-128"/>
              <a:cs typeface="ＭＳ Ｐゴシック" charset="-128"/>
            </a:endParaRPr>
          </a:p>
          <a:p>
            <a:r>
              <a:rPr lang="en-US">
                <a:ea typeface="ＭＳ Ｐゴシック" charset="-128"/>
                <a:cs typeface="ＭＳ Ｐゴシック" charset="-128"/>
              </a:rPr>
              <a:t>I</a:t>
            </a:r>
            <a:r>
              <a:rPr lang="ja-JP" altLang="en-US">
                <a:ea typeface="ＭＳ Ｐゴシック" charset="-128"/>
                <a:cs typeface="ＭＳ Ｐゴシック" charset="-128"/>
              </a:rPr>
              <a:t>’</a:t>
            </a:r>
            <a:r>
              <a:rPr lang="en-US" altLang="ja-JP">
                <a:ea typeface="ＭＳ Ｐゴシック" charset="-128"/>
                <a:cs typeface="ＭＳ Ｐゴシック" charset="-128"/>
              </a:rPr>
              <a:t>m 99% sure the four main spikes are the checkpointing phases involving a lot of IO.  The big purple color on top is </a:t>
            </a:r>
            <a:r>
              <a:rPr lang="ja-JP" altLang="en-US">
                <a:ea typeface="ＭＳ Ｐゴシック" charset="-128"/>
                <a:cs typeface="ＭＳ Ｐゴシック" charset="-128"/>
              </a:rPr>
              <a:t>“</a:t>
            </a:r>
            <a:r>
              <a:rPr lang="en-US" altLang="ja-JP">
                <a:ea typeface="ＭＳ Ｐゴシック" charset="-128"/>
                <a:cs typeface="ＭＳ Ｐゴシック" charset="-128"/>
              </a:rPr>
              <a:t>Other</a:t>
            </a:r>
            <a:r>
              <a:rPr lang="ja-JP" altLang="en-US">
                <a:ea typeface="ＭＳ Ｐゴシック" charset="-128"/>
                <a:cs typeface="ＭＳ Ｐゴシック" charset="-128"/>
              </a:rPr>
              <a:t>”</a:t>
            </a:r>
            <a:r>
              <a:rPr lang="en-US" altLang="ja-JP">
                <a:ea typeface="ＭＳ Ｐゴシック" charset="-128"/>
                <a:cs typeface="ＭＳ Ｐゴシック" charset="-128"/>
              </a:rPr>
              <a:t>.  I have it limited to top 20 functions + </a:t>
            </a:r>
            <a:r>
              <a:rPr lang="ja-JP" altLang="en-US">
                <a:ea typeface="ＭＳ Ｐゴシック" charset="-128"/>
                <a:cs typeface="ＭＳ Ｐゴシック" charset="-128"/>
              </a:rPr>
              <a:t>“</a:t>
            </a:r>
            <a:r>
              <a:rPr lang="en-US" altLang="ja-JP">
                <a:ea typeface="ＭＳ Ｐゴシック" charset="-128"/>
                <a:cs typeface="ＭＳ Ｐゴシック" charset="-128"/>
              </a:rPr>
              <a:t>other</a:t>
            </a:r>
            <a:r>
              <a:rPr lang="ja-JP" altLang="en-US">
                <a:ea typeface="ＭＳ Ｐゴシック" charset="-128"/>
                <a:cs typeface="ＭＳ Ｐゴシック" charset="-128"/>
              </a:rPr>
              <a:t>”</a:t>
            </a:r>
            <a:r>
              <a:rPr lang="en-US" altLang="ja-JP">
                <a:ea typeface="ＭＳ Ｐゴシック" charset="-128"/>
                <a:cs typeface="ＭＳ Ｐゴシック" charset="-128"/>
              </a:rPr>
              <a:t>.</a:t>
            </a:r>
          </a:p>
          <a:p>
            <a:endParaRPr lang="en-US">
              <a:ea typeface="ＭＳ Ｐゴシック" charset="-128"/>
              <a:cs typeface="ＭＳ Ｐゴシック" charset="-128"/>
            </a:endParaRPr>
          </a:p>
        </p:txBody>
      </p:sp>
      <p:sp>
        <p:nvSpPr>
          <p:cNvPr id="200708" name="Slide Number Placeholder 3"/>
          <p:cNvSpPr txBox="1">
            <a:spLocks noGrp="1"/>
          </p:cNvSpPr>
          <p:nvPr/>
        </p:nvSpPr>
        <p:spPr bwMode="auto">
          <a:xfrm>
            <a:off x="3901553" y="8675908"/>
            <a:ext cx="2983541" cy="444918"/>
          </a:xfrm>
          <a:prstGeom prst="rect">
            <a:avLst/>
          </a:prstGeom>
          <a:noFill/>
          <a:ln w="9525">
            <a:noFill/>
            <a:miter lim="800000"/>
            <a:headEnd/>
            <a:tailEnd/>
          </a:ln>
        </p:spPr>
        <p:txBody>
          <a:bodyPr anchor="b">
            <a:prstTxWarp prst="textNoShape">
              <a:avLst/>
            </a:prstTxWarp>
          </a:bodyPr>
          <a:lstStyle/>
          <a:p>
            <a:pPr algn="r"/>
            <a:fld id="{A133711E-4EC4-4549-9254-D48CF994DEBD}" type="slidenum">
              <a:rPr lang="en-US" sz="1200" i="0"/>
              <a:pPr algn="r"/>
              <a:t>31</a:t>
            </a:fld>
            <a:endParaRPr lang="en-US" sz="1200" i="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Number Placeholder 7"/>
          <p:cNvSpPr>
            <a:spLocks noGrp="1" noChangeArrowheads="1"/>
          </p:cNvSpPr>
          <p:nvPr>
            <p:ph type="sldNum" sz="quarter" idx="5"/>
          </p:nvPr>
        </p:nvSpPr>
        <p:spPr>
          <a:xfrm>
            <a:off x="3884022" y="8685178"/>
            <a:ext cx="2972384" cy="457277"/>
          </a:xfrm>
          <a:noFill/>
        </p:spPr>
        <p:txBody>
          <a:bodyPr/>
          <a:lstStyle/>
          <a:p>
            <a:fld id="{E3C1EA12-4BD9-B847-80EA-D9D450C9CFD5}" type="slidenum">
              <a:rPr lang="en-US"/>
              <a:pPr/>
              <a:t>32</a:t>
            </a:fld>
            <a:endParaRPr lang="en-US"/>
          </a:p>
        </p:txBody>
      </p:sp>
      <p:sp>
        <p:nvSpPr>
          <p:cNvPr id="202754" name="Slide Image Placeholder 1"/>
          <p:cNvSpPr>
            <a:spLocks noGrp="1" noRot="1" noChangeAspect="1" noTextEdit="1"/>
          </p:cNvSpPr>
          <p:nvPr>
            <p:ph type="sldImg"/>
          </p:nvPr>
        </p:nvSpPr>
        <p:spPr>
          <a:solidFill>
            <a:srgbClr val="FFFFFF"/>
          </a:solidFill>
          <a:ln/>
        </p:spPr>
      </p:sp>
      <p:sp>
        <p:nvSpPr>
          <p:cNvPr id="202755" name="Notes Placeholder 2"/>
          <p:cNvSpPr>
            <a:spLocks noGrp="1"/>
          </p:cNvSpPr>
          <p:nvPr>
            <p:ph type="body" idx="1"/>
          </p:nvPr>
        </p:nvSpPr>
        <p:spPr>
          <a:solidFill>
            <a:srgbClr val="FFFFFF"/>
          </a:solidFill>
          <a:ln>
            <a:solidFill>
              <a:srgbClr val="000000"/>
            </a:solidFill>
          </a:ln>
        </p:spPr>
        <p:txBody>
          <a:bodyPr/>
          <a:lstStyle/>
          <a:p>
            <a:r>
              <a:rPr lang="en-US">
                <a:ea typeface="ＭＳ Ｐゴシック" charset="-128"/>
                <a:cs typeface="ＭＳ Ｐゴシック" charset="-128"/>
              </a:rPr>
              <a:t>This slide shows a four processor Flash run showing how different snapshots differ.  Before the main loop beings, I write a snapshot to mark the performance data up to that point.  It shows up as </a:t>
            </a:r>
            <a:r>
              <a:rPr lang="ja-JP" altLang="en-US">
                <a:ea typeface="ＭＳ Ｐゴシック" charset="-128"/>
                <a:cs typeface="ＭＳ Ｐゴシック" charset="-128"/>
              </a:rPr>
              <a:t>“</a:t>
            </a:r>
            <a:r>
              <a:rPr lang="en-US" altLang="ja-JP">
                <a:ea typeface="ＭＳ Ｐゴシック" charset="-128"/>
                <a:cs typeface="ＭＳ Ｐゴシック" charset="-128"/>
              </a:rPr>
              <a:t>Initialization</a:t>
            </a:r>
            <a:r>
              <a:rPr lang="ja-JP" altLang="en-US">
                <a:ea typeface="ＭＳ Ｐゴシック" charset="-128"/>
                <a:cs typeface="ＭＳ Ｐゴシック" charset="-128"/>
              </a:rPr>
              <a:t>”</a:t>
            </a:r>
            <a:r>
              <a:rPr lang="en-US" altLang="ja-JP">
                <a:ea typeface="ＭＳ Ｐゴシック" charset="-128"/>
                <a:cs typeface="ＭＳ Ｐゴシック" charset="-128"/>
              </a:rPr>
              <a:t>.  At the end of each loop, a snapshot is written.  At the end of execution, a final snapshot is written labeled </a:t>
            </a:r>
            <a:r>
              <a:rPr lang="ja-JP" altLang="en-US">
                <a:ea typeface="ＭＳ Ｐゴシック" charset="-128"/>
                <a:cs typeface="ＭＳ Ｐゴシック" charset="-128"/>
              </a:rPr>
              <a:t>“</a:t>
            </a:r>
            <a:r>
              <a:rPr lang="en-US" altLang="ja-JP">
                <a:ea typeface="ＭＳ Ｐゴシック" charset="-128"/>
                <a:cs typeface="ＭＳ Ｐゴシック" charset="-128"/>
              </a:rPr>
              <a:t>Finalization</a:t>
            </a:r>
            <a:r>
              <a:rPr lang="ja-JP" altLang="en-US">
                <a:ea typeface="ＭＳ Ｐゴシック" charset="-128"/>
                <a:cs typeface="ＭＳ Ｐゴシック" charset="-128"/>
              </a:rPr>
              <a:t>”</a:t>
            </a:r>
            <a:r>
              <a:rPr lang="en-US" altLang="ja-JP">
                <a:ea typeface="ＭＳ Ｐゴシック" charset="-128"/>
                <a:cs typeface="ＭＳ Ｐゴシック" charset="-128"/>
              </a:rPr>
              <a:t>.</a:t>
            </a:r>
          </a:p>
          <a:p>
            <a:endParaRPr lang="en-US">
              <a:ea typeface="ＭＳ Ｐゴシック" charset="-128"/>
              <a:cs typeface="ＭＳ Ｐゴシック" charset="-128"/>
            </a:endParaRPr>
          </a:p>
          <a:p>
            <a:r>
              <a:rPr lang="en-US">
                <a:ea typeface="ＭＳ Ｐゴシック" charset="-128"/>
                <a:cs typeface="ＭＳ Ｐゴシック" charset="-128"/>
              </a:rPr>
              <a:t>I</a:t>
            </a:r>
            <a:r>
              <a:rPr lang="ja-JP" altLang="en-US">
                <a:ea typeface="ＭＳ Ｐゴシック" charset="-128"/>
                <a:cs typeface="ＭＳ Ｐゴシック" charset="-128"/>
              </a:rPr>
              <a:t>’</a:t>
            </a:r>
            <a:r>
              <a:rPr lang="en-US" altLang="ja-JP">
                <a:ea typeface="ＭＳ Ｐゴシック" charset="-128"/>
                <a:cs typeface="ＭＳ Ｐゴシック" charset="-128"/>
              </a:rPr>
              <a:t>m 99% sure the four main spikes are the checkpointing phases involving a lot of IO.  The big purple color on top is </a:t>
            </a:r>
            <a:r>
              <a:rPr lang="ja-JP" altLang="en-US">
                <a:ea typeface="ＭＳ Ｐゴシック" charset="-128"/>
                <a:cs typeface="ＭＳ Ｐゴシック" charset="-128"/>
              </a:rPr>
              <a:t>“</a:t>
            </a:r>
            <a:r>
              <a:rPr lang="en-US" altLang="ja-JP">
                <a:ea typeface="ＭＳ Ｐゴシック" charset="-128"/>
                <a:cs typeface="ＭＳ Ｐゴシック" charset="-128"/>
              </a:rPr>
              <a:t>Other</a:t>
            </a:r>
            <a:r>
              <a:rPr lang="ja-JP" altLang="en-US">
                <a:ea typeface="ＭＳ Ｐゴシック" charset="-128"/>
                <a:cs typeface="ＭＳ Ｐゴシック" charset="-128"/>
              </a:rPr>
              <a:t>”</a:t>
            </a:r>
            <a:r>
              <a:rPr lang="en-US" altLang="ja-JP">
                <a:ea typeface="ＭＳ Ｐゴシック" charset="-128"/>
                <a:cs typeface="ＭＳ Ｐゴシック" charset="-128"/>
              </a:rPr>
              <a:t>.  I have it limited to top 20 functions + </a:t>
            </a:r>
            <a:r>
              <a:rPr lang="ja-JP" altLang="en-US">
                <a:ea typeface="ＭＳ Ｐゴシック" charset="-128"/>
                <a:cs typeface="ＭＳ Ｐゴシック" charset="-128"/>
              </a:rPr>
              <a:t>“</a:t>
            </a:r>
            <a:r>
              <a:rPr lang="en-US" altLang="ja-JP">
                <a:ea typeface="ＭＳ Ｐゴシック" charset="-128"/>
                <a:cs typeface="ＭＳ Ｐゴシック" charset="-128"/>
              </a:rPr>
              <a:t>other</a:t>
            </a:r>
            <a:r>
              <a:rPr lang="ja-JP" altLang="en-US">
                <a:ea typeface="ＭＳ Ｐゴシック" charset="-128"/>
                <a:cs typeface="ＭＳ Ｐゴシック" charset="-128"/>
              </a:rPr>
              <a:t>”</a:t>
            </a:r>
            <a:r>
              <a:rPr lang="en-US" altLang="ja-JP">
                <a:ea typeface="ＭＳ Ｐゴシック" charset="-128"/>
                <a:cs typeface="ＭＳ Ｐゴシック" charset="-128"/>
              </a:rPr>
              <a:t>.</a:t>
            </a:r>
          </a:p>
          <a:p>
            <a:endParaRPr lang="en-US">
              <a:ea typeface="ＭＳ Ｐゴシック" charset="-128"/>
              <a:cs typeface="ＭＳ Ｐゴシック" charset="-128"/>
            </a:endParaRPr>
          </a:p>
        </p:txBody>
      </p:sp>
      <p:sp>
        <p:nvSpPr>
          <p:cNvPr id="202756" name="Slide Number Placeholder 3"/>
          <p:cNvSpPr txBox="1">
            <a:spLocks noGrp="1"/>
          </p:cNvSpPr>
          <p:nvPr/>
        </p:nvSpPr>
        <p:spPr bwMode="auto">
          <a:xfrm>
            <a:off x="3901553" y="8675908"/>
            <a:ext cx="2983541" cy="444918"/>
          </a:xfrm>
          <a:prstGeom prst="rect">
            <a:avLst/>
          </a:prstGeom>
          <a:noFill/>
          <a:ln w="9525">
            <a:noFill/>
            <a:miter lim="800000"/>
            <a:headEnd/>
            <a:tailEnd/>
          </a:ln>
        </p:spPr>
        <p:txBody>
          <a:bodyPr anchor="b">
            <a:prstTxWarp prst="textNoShape">
              <a:avLst/>
            </a:prstTxWarp>
          </a:bodyPr>
          <a:lstStyle/>
          <a:p>
            <a:pPr algn="r"/>
            <a:fld id="{2F4EE546-1DE2-EE41-AAFC-B06D0C9A42F5}" type="slidenum">
              <a:rPr lang="en-US" sz="1200" i="0"/>
              <a:pPr algn="r"/>
              <a:t>32</a:t>
            </a:fld>
            <a:endParaRPr lang="en-US" sz="1200" i="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1117600" y="666750"/>
            <a:ext cx="4649788" cy="3486150"/>
          </a:xfrm>
          <a:solidFill>
            <a:srgbClr val="FFFFFF"/>
          </a:solidFill>
          <a:ln/>
        </p:spPr>
      </p:sp>
      <p:sp>
        <p:nvSpPr>
          <p:cNvPr id="33794" name="Rectangle 3"/>
          <p:cNvSpPr>
            <a:spLocks noGrp="1" noChangeArrowheads="1"/>
          </p:cNvSpPr>
          <p:nvPr>
            <p:ph type="body" idx="1"/>
          </p:nvPr>
        </p:nvSpPr>
        <p:spPr>
          <a:solidFill>
            <a:srgbClr val="FFFFFF"/>
          </a:solidFill>
          <a:ln>
            <a:solidFill>
              <a:srgbClr val="000000"/>
            </a:solidFill>
          </a:ln>
        </p:spPr>
        <p:txBody>
          <a:bodyPr/>
          <a:lstStyle/>
          <a:p>
            <a:endParaRPr lang="en-US" dirty="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Number Placeholder 7"/>
          <p:cNvSpPr>
            <a:spLocks noGrp="1" noChangeArrowheads="1"/>
          </p:cNvSpPr>
          <p:nvPr>
            <p:ph type="sldNum" sz="quarter" idx="5"/>
          </p:nvPr>
        </p:nvSpPr>
        <p:spPr>
          <a:xfrm>
            <a:off x="3884022" y="8685178"/>
            <a:ext cx="2972384" cy="457277"/>
          </a:xfrm>
          <a:noFill/>
        </p:spPr>
        <p:txBody>
          <a:bodyPr/>
          <a:lstStyle/>
          <a:p>
            <a:fld id="{B037E150-6963-0C46-AEAE-090907CFCD75}" type="slidenum">
              <a:rPr lang="en-US"/>
              <a:pPr/>
              <a:t>33</a:t>
            </a:fld>
            <a:endParaRPr lang="en-US"/>
          </a:p>
        </p:txBody>
      </p:sp>
      <p:sp>
        <p:nvSpPr>
          <p:cNvPr id="204802" name="Slide Image Placeholder 1"/>
          <p:cNvSpPr>
            <a:spLocks noGrp="1" noRot="1" noChangeAspect="1" noTextEdit="1"/>
          </p:cNvSpPr>
          <p:nvPr>
            <p:ph type="sldImg"/>
          </p:nvPr>
        </p:nvSpPr>
        <p:spPr>
          <a:solidFill>
            <a:srgbClr val="FFFFFF"/>
          </a:solidFill>
          <a:ln/>
        </p:spPr>
      </p:sp>
      <p:sp>
        <p:nvSpPr>
          <p:cNvPr id="204803" name="Notes Placeholder 2"/>
          <p:cNvSpPr>
            <a:spLocks noGrp="1"/>
          </p:cNvSpPr>
          <p:nvPr>
            <p:ph type="body" idx="1"/>
          </p:nvPr>
        </p:nvSpPr>
        <p:spPr>
          <a:noFill/>
          <a:ln>
            <a:solidFill>
              <a:srgbClr val="000000"/>
            </a:solidFill>
          </a:ln>
        </p:spPr>
        <p:txBody>
          <a:bodyPr/>
          <a:lstStyle/>
          <a:p>
            <a:r>
              <a:rPr lang="en-US">
                <a:ea typeface="ＭＳ Ｐゴシック" charset="-128"/>
                <a:cs typeface="ＭＳ Ｐゴシック" charset="-128"/>
              </a:rPr>
              <a:t>Differential number of calls, line chart</a:t>
            </a:r>
          </a:p>
        </p:txBody>
      </p:sp>
      <p:sp>
        <p:nvSpPr>
          <p:cNvPr id="204804" name="Slide Number Placeholder 3"/>
          <p:cNvSpPr txBox="1">
            <a:spLocks noGrp="1"/>
          </p:cNvSpPr>
          <p:nvPr/>
        </p:nvSpPr>
        <p:spPr bwMode="auto">
          <a:xfrm>
            <a:off x="3901553" y="8675908"/>
            <a:ext cx="2983541" cy="444918"/>
          </a:xfrm>
          <a:prstGeom prst="rect">
            <a:avLst/>
          </a:prstGeom>
          <a:noFill/>
          <a:ln w="9525">
            <a:noFill/>
            <a:miter lim="800000"/>
            <a:headEnd/>
            <a:tailEnd/>
          </a:ln>
        </p:spPr>
        <p:txBody>
          <a:bodyPr anchor="b">
            <a:prstTxWarp prst="textNoShape">
              <a:avLst/>
            </a:prstTxWarp>
          </a:bodyPr>
          <a:lstStyle/>
          <a:p>
            <a:pPr algn="r"/>
            <a:fld id="{280F097E-3AC1-E942-8B5E-286FC6C8E9D6}" type="slidenum">
              <a:rPr lang="en-US" sz="1200" i="0"/>
              <a:pPr algn="r"/>
              <a:t>33</a:t>
            </a:fld>
            <a:endParaRPr lang="en-US" sz="1200" i="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Rot="1" noChangeAspect="1" noChangeArrowheads="1" noTextEdit="1"/>
          </p:cNvSpPr>
          <p:nvPr>
            <p:ph type="sldImg"/>
          </p:nvPr>
        </p:nvSpPr>
        <p:spPr>
          <a:solidFill>
            <a:srgbClr val="FFFFFF"/>
          </a:solidFill>
          <a:ln/>
        </p:spPr>
      </p:sp>
      <p:sp>
        <p:nvSpPr>
          <p:cNvPr id="54275" name="Rectangle 1027"/>
          <p:cNvSpPr>
            <a:spLocks noGrp="1" noChangeArrowheads="1"/>
          </p:cNvSpPr>
          <p:nvPr>
            <p:ph type="body" idx="1"/>
          </p:nvPr>
        </p:nvSpPr>
        <p:spPr>
          <a:xfrm>
            <a:off x="914826" y="4344134"/>
            <a:ext cx="5028350" cy="4113951"/>
          </a:xfrm>
          <a:solidFill>
            <a:srgbClr val="FFFFFF"/>
          </a:solidFill>
          <a:ln>
            <a:solidFill>
              <a:srgbClr val="000000"/>
            </a:solidFill>
          </a:ln>
        </p:spPr>
        <p:txBody>
          <a:bodyPr/>
          <a:lstStyle/>
          <a:p>
            <a:r>
              <a:rPr lang="en-US">
                <a:ea typeface="ＭＳ Ｐゴシック" charset="-128"/>
                <a:cs typeface="ＭＳ Ｐゴシック" charset="-128"/>
              </a:rPr>
              <a:t>Check Dresden talk for common language for these slides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xfrm>
            <a:off x="1117600" y="666750"/>
            <a:ext cx="4649788" cy="3486150"/>
          </a:xfrm>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Get rid of text, get rid of last bullet, put next figure on this slide</a:t>
            </a: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fld id="{631E2157-5FEB-8F45-A4ED-FE16B359DD03}" type="slidenum">
              <a:rPr lang="en-US" sz="1200" i="0"/>
              <a:pPr/>
              <a:t>37</a:t>
            </a:fld>
            <a:endParaRPr lang="en-US" sz="1200" i="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17600" y="666750"/>
            <a:ext cx="4648200" cy="3486150"/>
          </a:xfrm>
          <a:solidFill>
            <a:srgbClr val="FFFFFF"/>
          </a:solidFill>
          <a:ln/>
        </p:spPr>
      </p:sp>
      <p:sp>
        <p:nvSpPr>
          <p:cNvPr id="51203" name="Text Box 3"/>
          <p:cNvSpPr>
            <a:spLocks noGrp="1" noChangeArrowheads="1"/>
          </p:cNvSpPr>
          <p:nvPr>
            <p:ph type="body" idx="1"/>
          </p:nvPr>
        </p:nvSpPr>
        <p:spPr>
          <a:xfrm>
            <a:off x="918012" y="4375031"/>
            <a:ext cx="5049069" cy="4079964"/>
          </a:xfrm>
          <a:noFill/>
          <a:ln/>
        </p:spPr>
        <p:txBody>
          <a:bodyPr wrap="none" anchor="ctr"/>
          <a:lstStyle/>
          <a:p>
            <a:endParaRPr lang="en-U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7882726-477D-7C4B-A881-05C31D99C4E7}" type="slidenum">
              <a:rPr lang="en-US" smtClean="0"/>
              <a:pPr/>
              <a:t>55</a:t>
            </a:fld>
            <a:endParaRPr lang="en-US" dirty="0"/>
          </a:p>
        </p:txBody>
      </p:sp>
    </p:spTree>
    <p:extLst>
      <p:ext uri="{BB962C8B-B14F-4D97-AF65-F5344CB8AC3E}">
        <p14:creationId xmlns:p14="http://schemas.microsoft.com/office/powerpoint/2010/main" val="2642472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CUPTI we see three different kinds memory copies being made. By instrumenting the PGI compiler we can see that there were five total copies, three to copy matrices A,B (to device), C (back to Host) as well as two for this temporary variable b1 (both to device and back to the host).</a:t>
            </a:r>
            <a:endParaRPr lang="en-US" dirty="0"/>
          </a:p>
        </p:txBody>
      </p:sp>
      <p:sp>
        <p:nvSpPr>
          <p:cNvPr id="4" name="Slide Number Placeholder 3"/>
          <p:cNvSpPr>
            <a:spLocks noGrp="1"/>
          </p:cNvSpPr>
          <p:nvPr>
            <p:ph type="sldNum" idx="10"/>
          </p:nvPr>
        </p:nvSpPr>
        <p:spPr/>
        <p:txBody>
          <a:bodyPr/>
          <a:lstStyle/>
          <a:p>
            <a:fld id="{C7882726-477D-7C4B-A881-05C31D99C4E7}" type="slidenum">
              <a:rPr lang="en-US" smtClean="0"/>
              <a:pPr/>
              <a:t>62</a:t>
            </a:fld>
            <a:endParaRPr lang="en-US" dirty="0"/>
          </a:p>
        </p:txBody>
      </p:sp>
    </p:spTree>
    <p:extLst>
      <p:ext uri="{BB962C8B-B14F-4D97-AF65-F5344CB8AC3E}">
        <p14:creationId xmlns:p14="http://schemas.microsoft.com/office/powerpoint/2010/main" val="173843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1C2BAD0-E357-4145-869D-5F5E44D6F25D}" type="slidenum">
              <a:rPr lang="en-US"/>
              <a:pPr/>
              <a:t>63</a:t>
            </a:fld>
            <a:endParaRPr lang="en-US" dirty="0"/>
          </a:p>
        </p:txBody>
      </p:sp>
      <p:sp>
        <p:nvSpPr>
          <p:cNvPr id="235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EB03842-C2E6-4F47-87C7-B9D9545BBA3B}" type="slidenum">
              <a:rPr lang="en-US"/>
              <a:pPr/>
              <a:t>64</a:t>
            </a:fld>
            <a:endParaRPr lang="en-US"/>
          </a:p>
        </p:txBody>
      </p:sp>
      <p:sp>
        <p:nvSpPr>
          <p:cNvPr id="245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24578"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8824EEE-AFAD-C548-97A9-7218E241FF0C}" type="slidenum">
              <a:rPr lang="en-US"/>
              <a:pPr/>
              <a:t>65</a:t>
            </a:fld>
            <a:endParaRPr lang="en-US"/>
          </a:p>
        </p:txBody>
      </p:sp>
      <p:sp>
        <p:nvSpPr>
          <p:cNvPr id="256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25602"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918077B-F7BD-7645-9E94-02CC1F63A560}" type="slidenum">
              <a:rPr lang="en-US"/>
              <a:pPr/>
              <a:t>68</a:t>
            </a:fld>
            <a:endParaRPr lang="en-US"/>
          </a:p>
        </p:txBody>
      </p:sp>
      <p:sp>
        <p:nvSpPr>
          <p:cNvPr id="266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26626"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fld id="{3D989825-D4DE-C547-9F85-F044D7FC54BB}" type="slidenum">
              <a:rPr lang="en-US" sz="1200" i="0"/>
              <a:pPr/>
              <a:t>5</a:t>
            </a:fld>
            <a:endParaRPr lang="en-US" sz="1200" i="0"/>
          </a:p>
        </p:txBody>
      </p:sp>
      <p:sp>
        <p:nvSpPr>
          <p:cNvPr id="31746" name="Rectangle 2"/>
          <p:cNvSpPr>
            <a:spLocks noGrp="1" noRot="1" noChangeAspect="1" noChangeArrowheads="1" noTextEdit="1"/>
          </p:cNvSpPr>
          <p:nvPr>
            <p:ph type="sldImg"/>
          </p:nvPr>
        </p:nvSpPr>
        <p:spPr>
          <a:xfrm>
            <a:off x="1143000" y="685800"/>
            <a:ext cx="4573588" cy="3429000"/>
          </a:xfrm>
          <a:solidFill>
            <a:srgbClr val="FFFFFF"/>
          </a:solidFill>
          <a:ln/>
        </p:spPr>
      </p:sp>
      <p:sp>
        <p:nvSpPr>
          <p:cNvPr id="31747" name="Rectangle 3"/>
          <p:cNvSpPr>
            <a:spLocks noGrp="1" noChangeArrowheads="1"/>
          </p:cNvSpPr>
          <p:nvPr>
            <p:ph type="body" idx="1"/>
          </p:nvPr>
        </p:nvSpPr>
        <p:spPr>
          <a:xfrm>
            <a:off x="914826" y="4344134"/>
            <a:ext cx="5028350" cy="411395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a:spcBef>
                <a:spcPct val="0"/>
              </a:spcBef>
            </a:pPr>
            <a:endParaRPr lang="en-US" sz="1800">
              <a:latin typeface="Arial" charset="0"/>
              <a:ea typeface="ＭＳ Ｐゴシック"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1A0BAE-6898-9F47-B892-34F6330F798E}" type="slidenum">
              <a:rPr lang="en-US"/>
              <a:pPr/>
              <a:t>69</a:t>
            </a:fld>
            <a:endParaRPr lang="en-US"/>
          </a:p>
        </p:txBody>
      </p:sp>
      <p:sp>
        <p:nvSpPr>
          <p:cNvPr id="27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p:spPr>
      </p:sp>
      <p:sp>
        <p:nvSpPr>
          <p:cNvPr id="27650" name="Text Box 2"/>
          <p:cNvSpPr txBox="1">
            <a:spLocks noGrp="1" noChangeArrowheads="1"/>
          </p:cNvSpPr>
          <p:nvPr>
            <p:ph type="body" idx="1"/>
          </p:nvPr>
        </p:nvSpPr>
        <p:spPr bwMode="auto">
          <a:xfrm>
            <a:off x="686360" y="4342535"/>
            <a:ext cx="5486681" cy="4114511"/>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7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1117600" y="666750"/>
            <a:ext cx="4649788" cy="3486150"/>
          </a:xfrm>
          <a:ln/>
        </p:spPr>
      </p:sp>
      <p:sp>
        <p:nvSpPr>
          <p:cNvPr id="399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1117600" y="666750"/>
            <a:ext cx="4649788" cy="3486150"/>
          </a:xfrm>
          <a:ln/>
        </p:spPr>
      </p:sp>
      <p:sp>
        <p:nvSpPr>
          <p:cNvPr id="41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pPr eaLnBrk="1" hangingPunct="1"/>
            <a:fld id="{9773C878-45DC-8D4B-BC28-BB844C568F9F}" type="slidenum">
              <a:rPr lang="en-US">
                <a:latin typeface="Arial" charset="0"/>
                <a:ea typeface="Arial" charset="0"/>
                <a:cs typeface="Arial" charset="0"/>
              </a:rPr>
              <a:pPr eaLnBrk="1" hangingPunct="1"/>
              <a:t>11</a:t>
            </a:fld>
            <a:endParaRPr lang="en-US">
              <a:latin typeface="Arial" charset="0"/>
              <a:ea typeface="Arial" charset="0"/>
              <a:cs typeface="Arial" charset="0"/>
            </a:endParaRPr>
          </a:p>
        </p:txBody>
      </p:sp>
      <p:sp>
        <p:nvSpPr>
          <p:cNvPr id="44034" name="Rectangle 2"/>
          <p:cNvSpPr>
            <a:spLocks noGrp="1" noRot="1" noChangeAspect="1" noChangeArrowheads="1" noTextEdit="1"/>
          </p:cNvSpPr>
          <p:nvPr>
            <p:ph type="sldImg"/>
          </p:nvPr>
        </p:nvSpPr>
        <p:spPr>
          <a:xfrm>
            <a:off x="1143000" y="685800"/>
            <a:ext cx="4573588" cy="3429000"/>
          </a:xfrm>
          <a:solidFill>
            <a:srgbClr val="FFFFFF"/>
          </a:solidFill>
          <a:ln/>
        </p:spPr>
      </p:sp>
      <p:sp>
        <p:nvSpPr>
          <p:cNvPr id="44035" name="Rectangle 3"/>
          <p:cNvSpPr>
            <a:spLocks noGrp="1" noChangeArrowheads="1"/>
          </p:cNvSpPr>
          <p:nvPr>
            <p:ph type="body" idx="1"/>
          </p:nvPr>
        </p:nvSpPr>
        <p:spPr>
          <a:xfrm>
            <a:off x="914826" y="4344134"/>
            <a:ext cx="5028350" cy="4113951"/>
          </a:xfrm>
          <a:solidFill>
            <a:srgbClr val="FFFFFF"/>
          </a:solidFill>
          <a:ln>
            <a:solidFill>
              <a:srgbClr val="000000"/>
            </a:solidFill>
          </a:ln>
        </p:spPr>
        <p:txBody>
          <a:bodyPr/>
          <a:lstStyle/>
          <a:p>
            <a:pPr>
              <a:spcBef>
                <a:spcPct val="0"/>
              </a:spcBef>
            </a:pPr>
            <a:endParaRPr lang="en-US" sz="1800">
              <a:latin typeface="Arial" charset="0"/>
              <a:ea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pPr eaLnBrk="1" hangingPunct="1"/>
            <a:fld id="{F16D0862-2274-8040-9039-A24EF65A2F50}" type="slidenum">
              <a:rPr lang="en-US">
                <a:latin typeface="Arial" charset="0"/>
                <a:ea typeface="Arial" charset="0"/>
                <a:cs typeface="Arial" charset="0"/>
              </a:rPr>
              <a:pPr eaLnBrk="1" hangingPunct="1"/>
              <a:t>12</a:t>
            </a:fld>
            <a:endParaRPr lang="en-US">
              <a:latin typeface="Arial" charset="0"/>
              <a:ea typeface="Arial" charset="0"/>
              <a:cs typeface="Arial"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p:spPr>
        <p:txBody>
          <a:bodyPr lIns="91432" tIns="45716" rIns="91432" bIns="45716"/>
          <a:lstStyle/>
          <a:p>
            <a:pPr>
              <a:spcBef>
                <a:spcPct val="0"/>
              </a:spcBef>
            </a:pPr>
            <a:endParaRPr lang="en-US" sz="1800">
              <a:latin typeface="Arial" charset="0"/>
              <a:ea typeface="Arial" charset="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endParaRPr lang="en-US">
              <a:ea typeface="ＭＳ Ｐゴシック" charset="-128"/>
              <a:cs typeface="ＭＳ Ｐゴシック" charset="-128"/>
            </a:endParaRPr>
          </a:p>
        </p:txBody>
      </p:sp>
      <p:sp>
        <p:nvSpPr>
          <p:cNvPr id="48131" name="Slide Number Placeholder 3"/>
          <p:cNvSpPr>
            <a:spLocks noGrp="1"/>
          </p:cNvSpPr>
          <p:nvPr>
            <p:ph type="sldNum" sz="quarter" idx="5"/>
          </p:nvPr>
        </p:nvSpPr>
        <p:spPr>
          <a:xfrm>
            <a:off x="3884022" y="8685178"/>
            <a:ext cx="2972384" cy="457277"/>
          </a:xfrm>
          <a:noFill/>
        </p:spPr>
        <p:txBody>
          <a:bodyPr/>
          <a:lstStyle/>
          <a:p>
            <a:fld id="{83265E13-8B54-9B43-BC5F-EEBC5AFBA37F}" type="slidenum">
              <a:rPr lang="en-US"/>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xfrm>
            <a:off x="3884022" y="8685178"/>
            <a:ext cx="2972384" cy="457277"/>
          </a:xfrm>
          <a:noFill/>
        </p:spPr>
        <p:txBody>
          <a:bodyPr/>
          <a:lstStyle/>
          <a:p>
            <a:fld id="{6CF45B5C-E14D-CB4D-B4A3-0CB892BECA08}" type="slidenum">
              <a:rPr lang="en-US"/>
              <a:pPr/>
              <a:t>14</a:t>
            </a:fld>
            <a:endParaRPr lang="en-US"/>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356350"/>
            <a:ext cx="91440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0" y="1327604"/>
            <a:ext cx="9144000" cy="1470025"/>
          </a:xfrm>
        </p:spPr>
        <p:txBody>
          <a:bodyPr/>
          <a:lstStyle>
            <a:lvl1pPr algn="ctr">
              <a:defRPr sz="4400" b="1"/>
            </a:lvl1pPr>
          </a:lstStyle>
          <a:p>
            <a:r>
              <a:rPr lang="en-US" dirty="0" smtClean="0"/>
              <a:t>Click to edit Master title style</a:t>
            </a:r>
            <a:endParaRPr lang="en-US" dirty="0"/>
          </a:p>
        </p:txBody>
      </p:sp>
      <p:sp>
        <p:nvSpPr>
          <p:cNvPr id="3" name="Subtitle 2"/>
          <p:cNvSpPr>
            <a:spLocks noGrp="1"/>
          </p:cNvSpPr>
          <p:nvPr>
            <p:ph type="subTitle" idx="1"/>
          </p:nvPr>
        </p:nvSpPr>
        <p:spPr>
          <a:xfrm>
            <a:off x="0" y="3365500"/>
            <a:ext cx="9144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B668E9D-7EE0-A64C-88B9-5C80C428C524}" type="slidenum">
              <a:rPr lang="en-US"/>
              <a:pPr>
                <a:defRPr/>
              </a:pPr>
              <a:t>‹#›</a:t>
            </a:fld>
            <a:endParaRPr lang="en-US"/>
          </a:p>
        </p:txBody>
      </p:sp>
      <p:pic>
        <p:nvPicPr>
          <p:cNvPr id="8" name="Picture 7" descr="three-sisters.png"/>
          <p:cNvPicPr>
            <a:picLocks noChangeAspect="1"/>
          </p:cNvPicPr>
          <p:nvPr userDrawn="1"/>
        </p:nvPicPr>
        <p:blipFill>
          <a:blip r:embed="rId2"/>
          <a:srcRect b="19512"/>
          <a:stretch>
            <a:fillRect/>
          </a:stretch>
        </p:blipFill>
        <p:spPr>
          <a:xfrm>
            <a:off x="0" y="-3009"/>
            <a:ext cx="9144000" cy="1281768"/>
          </a:xfrm>
          <a:prstGeom prst="rect">
            <a:avLst/>
          </a:prstGeom>
        </p:spPr>
      </p:pic>
    </p:spTree>
    <p:extLst>
      <p:ext uri="{BB962C8B-B14F-4D97-AF65-F5344CB8AC3E}">
        <p14:creationId xmlns:p14="http://schemas.microsoft.com/office/powerpoint/2010/main" val="135196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0E97ACE-2A84-A441-B7E5-D72799696307}" type="slidenum">
              <a:rPr lang="en-US"/>
              <a:pPr>
                <a:defRPr/>
              </a:pPr>
              <a:t>‹#›</a:t>
            </a:fld>
            <a:endParaRPr lang="en-US"/>
          </a:p>
        </p:txBody>
      </p:sp>
    </p:spTree>
    <p:extLst>
      <p:ext uri="{BB962C8B-B14F-4D97-AF65-F5344CB8AC3E}">
        <p14:creationId xmlns:p14="http://schemas.microsoft.com/office/powerpoint/2010/main" val="40779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ADED27D-FC7F-E54B-9AF3-B188FB6C3E37}" type="slidenum">
              <a:rPr lang="en-US"/>
              <a:pPr>
                <a:defRPr/>
              </a:pPr>
              <a:t>‹#›</a:t>
            </a:fld>
            <a:endParaRPr lang="en-US"/>
          </a:p>
        </p:txBody>
      </p:sp>
    </p:spTree>
    <p:extLst>
      <p:ext uri="{BB962C8B-B14F-4D97-AF65-F5344CB8AC3E}">
        <p14:creationId xmlns:p14="http://schemas.microsoft.com/office/powerpoint/2010/main" val="816869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New Title Only">
    <p:spTree>
      <p:nvGrpSpPr>
        <p:cNvPr id="1" name=""/>
        <p:cNvGrpSpPr/>
        <p:nvPr/>
      </p:nvGrpSpPr>
      <p:grpSpPr>
        <a:xfrm>
          <a:off x="0" y="0"/>
          <a:ext cx="0" cy="0"/>
          <a:chOff x="0" y="0"/>
          <a:chExt cx="0" cy="0"/>
        </a:xfrm>
      </p:grpSpPr>
      <p:sp>
        <p:nvSpPr>
          <p:cNvPr id="3" name="Rectangle 22" descr="White marble"/>
          <p:cNvSpPr>
            <a:spLocks noChangeArrowheads="1"/>
          </p:cNvSpPr>
          <p:nvPr/>
        </p:nvSpPr>
        <p:spPr bwMode="auto">
          <a:xfrm>
            <a:off x="152400" y="152400"/>
            <a:ext cx="8839200" cy="685800"/>
          </a:xfrm>
          <a:prstGeom prst="rect">
            <a:avLst/>
          </a:prstGeom>
          <a:blipFill dpi="0" rotWithShape="0">
            <a:blip r:embed="rId2"/>
            <a:srcRect/>
            <a:tile tx="0" ty="0" sx="100000" sy="100000" flip="none" algn="tl"/>
          </a:blipFill>
          <a:ln w="3175">
            <a:solidFill>
              <a:srgbClr val="003366"/>
            </a:solidFill>
            <a:miter lim="800000"/>
            <a:headEnd/>
            <a:tailEnd/>
          </a:ln>
        </p:spPr>
        <p:txBody>
          <a:bodyPr wrap="none" anchor="ctr">
            <a:prstTxWarp prst="textNoShape">
              <a:avLst/>
            </a:prstTxWarp>
          </a:bodyPr>
          <a:lstStyle/>
          <a:p>
            <a:endParaRPr lang="en-US"/>
          </a:p>
        </p:txBody>
      </p:sp>
      <p:sp>
        <p:nvSpPr>
          <p:cNvPr id="4" name="Text Box 28"/>
          <p:cNvSpPr txBox="1">
            <a:spLocks noChangeArrowheads="1"/>
          </p:cNvSpPr>
          <p:nvPr userDrawn="1"/>
        </p:nvSpPr>
        <p:spPr bwMode="auto">
          <a:xfrm>
            <a:off x="6781800" y="64770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Times New Roman" charset="0"/>
                <a:ea typeface="ＭＳ Ｐゴシック" charset="0"/>
              </a:defRPr>
            </a:lvl9pPr>
          </a:lstStyle>
          <a:p>
            <a:pPr algn="l">
              <a:defRPr/>
            </a:pPr>
            <a:r>
              <a:rPr lang="en-US" sz="1400" i="1" smtClean="0"/>
              <a:t>CIS 631 - Parallel Processing</a:t>
            </a:r>
          </a:p>
        </p:txBody>
      </p:sp>
      <p:sp>
        <p:nvSpPr>
          <p:cNvPr id="5" name="Rectangle 32"/>
          <p:cNvSpPr>
            <a:spLocks noChangeArrowheads="1"/>
          </p:cNvSpPr>
          <p:nvPr userDrawn="1"/>
        </p:nvSpPr>
        <p:spPr bwMode="auto">
          <a:xfrm>
            <a:off x="76200" y="6477000"/>
            <a:ext cx="6781800" cy="304800"/>
          </a:xfrm>
          <a:prstGeom prst="rect">
            <a:avLst/>
          </a:prstGeom>
          <a:noFill/>
          <a:ln w="9525">
            <a:noFill/>
            <a:miter lim="800000"/>
            <a:headEnd/>
            <a:tailEnd/>
          </a:ln>
        </p:spPr>
        <p:txBody>
          <a:bodyPr>
            <a:prstTxWarp prst="textNoShape">
              <a:avLst/>
            </a:prstTxWarp>
            <a:spAutoFit/>
          </a:bodyPr>
          <a:lstStyle/>
          <a:p>
            <a:pPr algn="l"/>
            <a:r>
              <a:rPr lang="en-US" sz="1400" i="1"/>
              <a:t>Lecture 4</a:t>
            </a:r>
          </a:p>
        </p:txBody>
      </p:sp>
      <p:sp>
        <p:nvSpPr>
          <p:cNvPr id="6" name="Text Box 33"/>
          <p:cNvSpPr txBox="1">
            <a:spLocks noChangeArrowheads="1"/>
          </p:cNvSpPr>
          <p:nvPr userDrawn="1"/>
        </p:nvSpPr>
        <p:spPr bwMode="auto">
          <a:xfrm>
            <a:off x="4333875" y="6477000"/>
            <a:ext cx="390525" cy="304800"/>
          </a:xfrm>
          <a:prstGeom prst="rect">
            <a:avLst/>
          </a:prstGeom>
          <a:noFill/>
          <a:ln w="9525">
            <a:noFill/>
            <a:miter lim="800000"/>
            <a:headEnd/>
            <a:tailEnd/>
          </a:ln>
          <a:effectLst/>
        </p:spPr>
        <p:txBody>
          <a:bodyPr wrap="none">
            <a:prstTxWarp prst="textNoShape">
              <a:avLst/>
            </a:prstTxWarp>
            <a:spAutoFit/>
          </a:bodyPr>
          <a:lstStyle/>
          <a:p>
            <a:pPr algn="l"/>
            <a:fld id="{8A9D6599-B68E-F044-8273-AD6CA357D509}" type="slidenum">
              <a:rPr lang="en-US" sz="1400" b="0"/>
              <a:pPr algn="l"/>
              <a:t>‹#›</a:t>
            </a:fld>
            <a:endParaRPr lang="en-US" b="0"/>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4"/>
          <p:cNvSpPr>
            <a:spLocks noGrp="1"/>
          </p:cNvSpPr>
          <p:nvPr>
            <p:ph type="ftr" sz="quarter" idx="10"/>
          </p:nvPr>
        </p:nvSpPr>
        <p:spPr>
          <a:xfrm>
            <a:off x="2089150" y="6057900"/>
            <a:ext cx="4783138" cy="401638"/>
          </a:xfrm>
          <a:prstGeom prst="rect">
            <a:avLst/>
          </a:prstGeom>
        </p:spPr>
        <p:txBody>
          <a:bodyPr/>
          <a:lstStyle>
            <a:lvl1pPr>
              <a:defRPr>
                <a:latin typeface="Times New Roman" pitchFamily="1" charset="0"/>
                <a:ea typeface="+mn-ea"/>
                <a:cs typeface="+mn-cs"/>
              </a:defRPr>
            </a:lvl1pPr>
          </a:lstStyle>
          <a:p>
            <a:pPr>
              <a:defRPr/>
            </a:pPr>
            <a:r>
              <a:rPr lang="en-US"/>
              <a:t>VI-HPS Workshop 2009</a:t>
            </a:r>
          </a:p>
        </p:txBody>
      </p:sp>
      <p:sp>
        <p:nvSpPr>
          <p:cNvPr id="8" name="Slide Number Placeholder 5"/>
          <p:cNvSpPr>
            <a:spLocks noGrp="1"/>
          </p:cNvSpPr>
          <p:nvPr>
            <p:ph type="sldNum" sz="quarter" idx="11"/>
          </p:nvPr>
        </p:nvSpPr>
        <p:spPr>
          <a:xfrm>
            <a:off x="4060825" y="6492875"/>
            <a:ext cx="985838" cy="149225"/>
          </a:xfrm>
          <a:prstGeom prst="rect">
            <a:avLst/>
          </a:prstGeom>
        </p:spPr>
        <p:txBody>
          <a:bodyPr vert="horz" wrap="square" lIns="91440" tIns="45720" rIns="91440" bIns="45720" numCol="1" anchor="t" anchorCtr="0" compatLnSpc="1">
            <a:prstTxWarp prst="textNoShape">
              <a:avLst/>
            </a:prstTxWarp>
          </a:bodyPr>
          <a:lstStyle>
            <a:lvl1pPr>
              <a:defRPr/>
            </a:lvl1pPr>
          </a:lstStyle>
          <a:p>
            <a:fld id="{F8490C83-025D-3044-A1DE-12740B07D89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914400"/>
            <a:ext cx="8905875" cy="5461853"/>
          </a:xfrm>
        </p:spPr>
        <p:txBody>
          <a:bodyPr/>
          <a:lstStyle>
            <a:lvl1pPr>
              <a:buSzPct val="65000"/>
              <a:buFont typeface="Wingdings" charset="2"/>
              <a:buChar char="q"/>
              <a:defRPr/>
            </a:lvl1pPr>
            <a:lvl2pPr>
              <a:buSzPct val="65000"/>
              <a:buFont typeface="Lucida Grande"/>
              <a:buChar char="❍"/>
              <a:defRPr/>
            </a:lvl2pPr>
            <a:lvl3pPr>
              <a:buSzPct val="90000"/>
              <a:buFont typeface="Lucida Grande"/>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2F21A90-E327-C84D-81B5-071D4C5C9FC6}" type="slidenum">
              <a:rPr lang="en-US"/>
              <a:pPr>
                <a:defRPr/>
              </a:pPr>
              <a:t>‹#›</a:t>
            </a:fld>
            <a:endParaRPr lang="en-US"/>
          </a:p>
        </p:txBody>
      </p:sp>
      <p:sp>
        <p:nvSpPr>
          <p:cNvPr id="8"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Tree>
    <p:extLst>
      <p:ext uri="{BB962C8B-B14F-4D97-AF65-F5344CB8AC3E}">
        <p14:creationId xmlns:p14="http://schemas.microsoft.com/office/powerpoint/2010/main" val="24792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5D44090-53BA-A642-97F1-42151C567A00}" type="slidenum">
              <a:rPr lang="en-US"/>
              <a:pPr>
                <a:defRPr/>
              </a:pPr>
              <a:t>‹#›</a:t>
            </a:fld>
            <a:endParaRPr lang="en-US"/>
          </a:p>
        </p:txBody>
      </p:sp>
    </p:spTree>
    <p:extLst>
      <p:ext uri="{BB962C8B-B14F-4D97-AF65-F5344CB8AC3E}">
        <p14:creationId xmlns:p14="http://schemas.microsoft.com/office/powerpoint/2010/main" val="287780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B211E1AC-38F6-0C44-A89D-462547A2D242}" type="slidenum">
              <a:rPr lang="en-US"/>
              <a:pPr>
                <a:defRPr/>
              </a:pPr>
              <a:t>‹#›</a:t>
            </a:fld>
            <a:endParaRPr lang="en-US"/>
          </a:p>
        </p:txBody>
      </p:sp>
    </p:spTree>
    <p:extLst>
      <p:ext uri="{BB962C8B-B14F-4D97-AF65-F5344CB8AC3E}">
        <p14:creationId xmlns:p14="http://schemas.microsoft.com/office/powerpoint/2010/main" val="391470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192ABFDE-B9DE-0347-8949-80A077F7341C}" type="slidenum">
              <a:rPr lang="en-US"/>
              <a:pPr>
                <a:defRPr/>
              </a:pPr>
              <a:t>‹#›</a:t>
            </a:fld>
            <a:endParaRPr lang="en-US"/>
          </a:p>
        </p:txBody>
      </p:sp>
    </p:spTree>
    <p:extLst>
      <p:ext uri="{BB962C8B-B14F-4D97-AF65-F5344CB8AC3E}">
        <p14:creationId xmlns:p14="http://schemas.microsoft.com/office/powerpoint/2010/main" val="8969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F8E865A7-7678-F840-B2ED-A6879803B906}" type="slidenum">
              <a:rPr lang="en-US"/>
              <a:pPr>
                <a:defRPr/>
              </a:pPr>
              <a:t>‹#›</a:t>
            </a:fld>
            <a:endParaRPr lang="en-US"/>
          </a:p>
        </p:txBody>
      </p:sp>
      <p:sp>
        <p:nvSpPr>
          <p:cNvPr id="8"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Tree>
    <p:extLst>
      <p:ext uri="{BB962C8B-B14F-4D97-AF65-F5344CB8AC3E}">
        <p14:creationId xmlns:p14="http://schemas.microsoft.com/office/powerpoint/2010/main" val="420431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3ABBC19F-FBA3-6448-9956-C92266020824}" type="slidenum">
              <a:rPr lang="en-US"/>
              <a:pPr>
                <a:defRPr/>
              </a:pPr>
              <a:t>‹#›</a:t>
            </a:fld>
            <a:endParaRPr lang="en-US"/>
          </a:p>
        </p:txBody>
      </p:sp>
    </p:spTree>
    <p:extLst>
      <p:ext uri="{BB962C8B-B14F-4D97-AF65-F5344CB8AC3E}">
        <p14:creationId xmlns:p14="http://schemas.microsoft.com/office/powerpoint/2010/main" val="18476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113A6B1A-0B04-9641-AD35-E9E87377D31D}" type="slidenum">
              <a:rPr lang="en-US"/>
              <a:pPr>
                <a:defRPr/>
              </a:pPr>
              <a:t>‹#›</a:t>
            </a:fld>
            <a:endParaRPr lang="en-US"/>
          </a:p>
        </p:txBody>
      </p:sp>
    </p:spTree>
    <p:extLst>
      <p:ext uri="{BB962C8B-B14F-4D97-AF65-F5344CB8AC3E}">
        <p14:creationId xmlns:p14="http://schemas.microsoft.com/office/powerpoint/2010/main" val="9014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ABC3C330-DDAB-D147-AB28-D77F6DACB534}" type="slidenum">
              <a:rPr lang="en-US"/>
              <a:pPr>
                <a:defRPr/>
              </a:pPr>
              <a:t>‹#›</a:t>
            </a:fld>
            <a:endParaRPr lang="en-US"/>
          </a:p>
        </p:txBody>
      </p:sp>
    </p:spTree>
    <p:extLst>
      <p:ext uri="{BB962C8B-B14F-4D97-AF65-F5344CB8AC3E}">
        <p14:creationId xmlns:p14="http://schemas.microsoft.com/office/powerpoint/2010/main" val="532657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86868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7" name="Title Placeholder 1"/>
          <p:cNvSpPr>
            <a:spLocks noGrp="1"/>
          </p:cNvSpPr>
          <p:nvPr>
            <p:ph type="title"/>
          </p:nvPr>
        </p:nvSpPr>
        <p:spPr bwMode="auto">
          <a:xfrm>
            <a:off x="238125" y="274638"/>
            <a:ext cx="8651875" cy="87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238125" y="1315283"/>
            <a:ext cx="8651875" cy="510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369050"/>
            <a:ext cx="6019800" cy="488950"/>
          </a:xfrm>
          <a:prstGeom prst="rect">
            <a:avLst/>
          </a:prstGeom>
        </p:spPr>
        <p:txBody>
          <a:bodyPr vert="horz" lIns="91440" tIns="91440" rIns="91440" bIns="91440" rtlCol="0" anchor="ctr"/>
          <a:lstStyle>
            <a:lvl1pPr algn="l" fontAlgn="auto">
              <a:spcBef>
                <a:spcPts val="0"/>
              </a:spcBef>
              <a:spcAft>
                <a:spcPts val="0"/>
              </a:spcAft>
              <a:defRPr sz="1200" dirty="0" err="1" smtClean="0">
                <a:ln>
                  <a:noFill/>
                </a:ln>
                <a:solidFill>
                  <a:schemeClr val="bg1"/>
                </a:solidFill>
                <a:latin typeface="+mn-lt"/>
                <a:ea typeface="+mn-ea"/>
                <a:cs typeface="+mn-cs"/>
              </a:defRPr>
            </a:lvl1p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5"/>
          <p:cNvSpPr>
            <a:spLocks noGrp="1"/>
          </p:cNvSpPr>
          <p:nvPr>
            <p:ph type="sldNum" sz="quarter" idx="4"/>
          </p:nvPr>
        </p:nvSpPr>
        <p:spPr>
          <a:xfrm>
            <a:off x="6553200" y="6369050"/>
            <a:ext cx="2133600" cy="488950"/>
          </a:xfrm>
          <a:prstGeom prst="rect">
            <a:avLst/>
          </a:prstGeom>
        </p:spPr>
        <p:txBody>
          <a:bodyPr vert="horz" lIns="91440" tIns="91440" rIns="91440" bIns="91440" rtlCol="0" anchor="ctr"/>
          <a:lstStyle>
            <a:lvl1pPr algn="r" fontAlgn="auto">
              <a:spcBef>
                <a:spcPts val="0"/>
              </a:spcBef>
              <a:spcAft>
                <a:spcPts val="0"/>
              </a:spcAft>
              <a:defRPr sz="1200" smtClean="0">
                <a:solidFill>
                  <a:srgbClr val="FFFFFF"/>
                </a:solidFill>
                <a:latin typeface="+mn-lt"/>
                <a:ea typeface="+mn-ea"/>
                <a:cs typeface="+mn-cs"/>
              </a:defRPr>
            </a:lvl1pPr>
          </a:lstStyle>
          <a:p>
            <a:pPr>
              <a:defRPr/>
            </a:pPr>
            <a:fld id="{35D977DA-7179-4E4A-8476-A426C303D23A}" type="slidenum">
              <a:rPr lang="en-US"/>
              <a:pPr>
                <a:defRPr/>
              </a:pPr>
              <a:t>‹#›</a:t>
            </a:fld>
            <a:endParaRPr lang="en-US" dirty="0"/>
          </a:p>
        </p:txBody>
      </p:sp>
      <p:pic>
        <p:nvPicPr>
          <p:cNvPr id="1031" name="Picture 7" descr="UO_Signature_stckd_4c.pd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728075" y="6369050"/>
            <a:ext cx="3778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dt="0"/>
  <p:txStyles>
    <p:titleStyle>
      <a:lvl1pPr algn="l" defTabSz="457200" rtl="0" eaLnBrk="1" fontAlgn="base" hangingPunct="1">
        <a:spcBef>
          <a:spcPct val="0"/>
        </a:spcBef>
        <a:spcAft>
          <a:spcPct val="0"/>
        </a:spcAft>
        <a:defRPr sz="4000" b="0" i="0" kern="1200">
          <a:solidFill>
            <a:schemeClr val="tx1"/>
          </a:solidFill>
          <a:latin typeface="Times New Roman"/>
          <a:ea typeface="ＭＳ Ｐゴシック" charset="0"/>
          <a:cs typeface="Times New Roman"/>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b="0" i="0" kern="1200">
          <a:solidFill>
            <a:schemeClr val="tx1"/>
          </a:solidFill>
          <a:latin typeface="Times New Roman"/>
          <a:ea typeface="ＭＳ Ｐゴシック" charset="0"/>
          <a:cs typeface="Times New Roman"/>
        </a:defRPr>
      </a:lvl1pPr>
      <a:lvl2pPr marL="742950" indent="-285750" algn="l" defTabSz="457200" rtl="0" eaLnBrk="1" fontAlgn="base" hangingPunct="1">
        <a:spcBef>
          <a:spcPct val="20000"/>
        </a:spcBef>
        <a:spcAft>
          <a:spcPct val="0"/>
        </a:spcAft>
        <a:buFont typeface="Arial" charset="0"/>
        <a:buChar char="–"/>
        <a:defRPr sz="2800" b="0" i="0" kern="1200">
          <a:solidFill>
            <a:schemeClr val="tx1"/>
          </a:solidFill>
          <a:latin typeface="Times New Roman"/>
          <a:ea typeface="ＭＳ Ｐゴシック" charset="0"/>
          <a:cs typeface="Times New Roman"/>
        </a:defRPr>
      </a:lvl2pPr>
      <a:lvl3pPr marL="1143000" indent="-228600" algn="l" defTabSz="457200" rtl="0" eaLnBrk="1" fontAlgn="base" hangingPunct="1">
        <a:spcBef>
          <a:spcPct val="20000"/>
        </a:spcBef>
        <a:spcAft>
          <a:spcPct val="0"/>
        </a:spcAft>
        <a:buFont typeface="Arial" charset="0"/>
        <a:buChar char="•"/>
        <a:defRPr sz="2400" b="0" i="0" kern="1200">
          <a:solidFill>
            <a:schemeClr val="tx1"/>
          </a:solidFill>
          <a:latin typeface="Times New Roman"/>
          <a:ea typeface="ＭＳ Ｐゴシック" charset="0"/>
          <a:cs typeface="Times New Roman"/>
        </a:defRPr>
      </a:lvl3pPr>
      <a:lvl4pPr marL="16002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4pPr>
      <a:lvl5pPr marL="20574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tau.uoregon.edu"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tau.uoregon.edu" TargetMode="External"/><Relationship Id="rId4" Type="http://schemas.openxmlformats.org/officeDocument/2006/relationships/hyperlink" Target="http://www.hpclinux.com" TargetMode="External"/><Relationship Id="rId5"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t>Lecture 6:</a:t>
            </a:r>
            <a:br>
              <a:rPr lang="en-US" dirty="0" smtClean="0"/>
            </a:br>
            <a:r>
              <a:rPr lang="en-US" dirty="0" smtClean="0"/>
              <a:t>TAU Performance System</a:t>
            </a:r>
            <a:endParaRPr lang="en-US" dirty="0"/>
          </a:p>
        </p:txBody>
      </p:sp>
      <p:sp>
        <p:nvSpPr>
          <p:cNvPr id="3" name="Subtitle 2"/>
          <p:cNvSpPr>
            <a:spLocks noGrp="1"/>
          </p:cNvSpPr>
          <p:nvPr>
            <p:ph type="subTitle" idx="1"/>
          </p:nvPr>
        </p:nvSpPr>
        <p:spPr/>
        <p:txBody>
          <a:bodyPr/>
          <a:lstStyle/>
          <a:p>
            <a:r>
              <a:rPr lang="en-US" dirty="0" smtClean="0"/>
              <a:t>Allen D. Malony</a:t>
            </a:r>
          </a:p>
          <a:p>
            <a:r>
              <a:rPr lang="en-US" dirty="0" smtClean="0"/>
              <a:t>Department of Computer and Information Science</a:t>
            </a:r>
          </a:p>
        </p:txBody>
      </p:sp>
      <p:pic>
        <p:nvPicPr>
          <p:cNvPr id="13315" name="Picture 5" descr="UO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5299075"/>
            <a:ext cx="472598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Preprocessor substitution</a:t>
            </a:r>
          </a:p>
          <a:p>
            <a:pPr lvl="1"/>
            <a:r>
              <a:rPr lang="en-US" dirty="0" smtClean="0"/>
              <a:t>Header redefines a routine with macros (only C and C++)</a:t>
            </a:r>
          </a:p>
          <a:p>
            <a:pPr lvl="1"/>
            <a:r>
              <a:rPr lang="en-US" dirty="0" smtClean="0"/>
              <a:t>Tool-defined header file with same name takes precedence</a:t>
            </a:r>
          </a:p>
          <a:p>
            <a:pPr lvl="1"/>
            <a:r>
              <a:rPr lang="en-US" dirty="0" smtClean="0"/>
              <a:t>Original routine substituted by preprocessor </a:t>
            </a:r>
            <a:r>
              <a:rPr lang="en-US" dirty="0" err="1" smtClean="0"/>
              <a:t>callsite</a:t>
            </a:r>
            <a:endParaRPr lang="en-US" dirty="0" smtClean="0"/>
          </a:p>
          <a:p>
            <a:r>
              <a:rPr lang="en-US" dirty="0" smtClean="0"/>
              <a:t>Preloading a library at runtime</a:t>
            </a:r>
          </a:p>
          <a:p>
            <a:pPr lvl="1"/>
            <a:r>
              <a:rPr lang="en-US" dirty="0" smtClean="0"/>
              <a:t>Library preloaded in the address space of executing application intercepts calls from a given library</a:t>
            </a:r>
          </a:p>
          <a:p>
            <a:pPr lvl="1"/>
            <a:r>
              <a:rPr lang="en-US" dirty="0" smtClean="0"/>
              <a:t>Tool</a:t>
            </a:r>
            <a:r>
              <a:rPr lang="en-US" altLang="ja-JP" dirty="0" smtClean="0"/>
              <a:t> wrapper library defines routine, gets address of global symbol (</a:t>
            </a:r>
            <a:r>
              <a:rPr lang="en-US" altLang="ja-JP" i="1" dirty="0" err="1" smtClean="0"/>
              <a:t>dlsym</a:t>
            </a:r>
            <a:r>
              <a:rPr lang="en-US" altLang="ja-JP" dirty="0" smtClean="0"/>
              <a:t>), internally calls measured routine</a:t>
            </a:r>
          </a:p>
          <a:p>
            <a:r>
              <a:rPr lang="en-US" dirty="0" smtClean="0"/>
              <a:t>Linker-based substitution</a:t>
            </a:r>
          </a:p>
          <a:p>
            <a:pPr lvl="1"/>
            <a:r>
              <a:rPr lang="en-US" dirty="0" smtClean="0"/>
              <a:t>Wrapper library defines wrapper interface</a:t>
            </a:r>
          </a:p>
          <a:p>
            <a:pPr lvl="2"/>
            <a:r>
              <a:rPr lang="en-US" dirty="0" smtClean="0"/>
              <a:t>wrapper interface then which calls routine</a:t>
            </a:r>
          </a:p>
          <a:p>
            <a:pPr lvl="1"/>
            <a:r>
              <a:rPr lang="en-US" dirty="0" smtClean="0"/>
              <a:t>Linker is passed option to substitute all references from application</a:t>
            </a:r>
            <a:r>
              <a:rPr lang="en-US" altLang="ja-JP" dirty="0" smtClean="0"/>
              <a:t>s object code with tool wrappers</a:t>
            </a:r>
            <a:endParaRPr lang="en-US" altLang="ja-JP" dirty="0"/>
          </a:p>
        </p:txBody>
      </p:sp>
      <p:sp>
        <p:nvSpPr>
          <p:cNvPr id="75777" name="Title 1"/>
          <p:cNvSpPr>
            <a:spLocks noGrp="1"/>
          </p:cNvSpPr>
          <p:nvPr>
            <p:ph type="title"/>
          </p:nvPr>
        </p:nvSpPr>
        <p:spPr/>
        <p:txBody>
          <a:bodyPr>
            <a:normAutofit fontScale="90000"/>
          </a:bodyPr>
          <a:lstStyle/>
          <a:p>
            <a:r>
              <a:rPr lang="en-US" dirty="0" smtClean="0"/>
              <a:t>Instrumentation for Wrapping External Libraries</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10</a:t>
            </a:fld>
            <a:endParaRPr lang="en-US"/>
          </a:p>
        </p:txBody>
      </p:sp>
    </p:spTree>
    <p:extLst>
      <p:ext uri="{BB962C8B-B14F-4D97-AF65-F5344CB8AC3E}">
        <p14:creationId xmlns:p14="http://schemas.microsoft.com/office/powerpoint/2010/main" val="30663114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Line 7"/>
          <p:cNvSpPr>
            <a:spLocks noChangeShapeType="1"/>
          </p:cNvSpPr>
          <p:nvPr/>
        </p:nvSpPr>
        <p:spPr bwMode="auto">
          <a:xfrm>
            <a:off x="2351438" y="2819400"/>
            <a:ext cx="762000" cy="0"/>
          </a:xfrm>
          <a:prstGeom prst="line">
            <a:avLst/>
          </a:prstGeom>
          <a:noFill/>
          <a:ln w="38100">
            <a:solidFill>
              <a:srgbClr val="000000"/>
            </a:solidFill>
            <a:round/>
            <a:headEnd/>
            <a:tailEnd type="none" w="med" len="med"/>
          </a:ln>
        </p:spPr>
        <p:txBody>
          <a:bodyPr lIns="91424" tIns="45712" rIns="91424" bIns="45712">
            <a:prstTxWarp prst="textNoShape">
              <a:avLst/>
            </a:prstTxWarp>
          </a:bodyPr>
          <a:lstStyle/>
          <a:p>
            <a:endParaRPr lang="en-US"/>
          </a:p>
        </p:txBody>
      </p:sp>
      <p:sp>
        <p:nvSpPr>
          <p:cNvPr id="38" name="Line 7"/>
          <p:cNvSpPr>
            <a:spLocks noChangeShapeType="1"/>
          </p:cNvSpPr>
          <p:nvPr/>
        </p:nvSpPr>
        <p:spPr bwMode="auto">
          <a:xfrm>
            <a:off x="2351438" y="4343400"/>
            <a:ext cx="762000" cy="0"/>
          </a:xfrm>
          <a:prstGeom prst="line">
            <a:avLst/>
          </a:prstGeom>
          <a:noFill/>
          <a:ln w="38100">
            <a:solidFill>
              <a:srgbClr val="000000"/>
            </a:solidFill>
            <a:round/>
            <a:headEnd/>
            <a:tailEnd type="none" w="med" len="med"/>
          </a:ln>
        </p:spPr>
        <p:txBody>
          <a:bodyPr lIns="91424" tIns="45712" rIns="91424" bIns="45712">
            <a:prstTxWarp prst="textNoShape">
              <a:avLst/>
            </a:prstTxWarp>
          </a:bodyPr>
          <a:lstStyle/>
          <a:p>
            <a:endParaRPr lang="en-US"/>
          </a:p>
        </p:txBody>
      </p:sp>
      <p:sp>
        <p:nvSpPr>
          <p:cNvPr id="31" name="Line 7"/>
          <p:cNvSpPr>
            <a:spLocks noChangeShapeType="1"/>
          </p:cNvSpPr>
          <p:nvPr/>
        </p:nvSpPr>
        <p:spPr bwMode="auto">
          <a:xfrm>
            <a:off x="1676400" y="4343400"/>
            <a:ext cx="762000" cy="0"/>
          </a:xfrm>
          <a:prstGeom prst="line">
            <a:avLst/>
          </a:prstGeom>
          <a:noFill/>
          <a:ln w="38100">
            <a:solidFill>
              <a:srgbClr val="000000"/>
            </a:solidFill>
            <a:round/>
            <a:headEnd/>
            <a:tailEnd type="none" w="med" len="med"/>
          </a:ln>
        </p:spPr>
        <p:txBody>
          <a:bodyPr lIns="91424" tIns="45712" rIns="91424" bIns="45712">
            <a:prstTxWarp prst="textNoShape">
              <a:avLst/>
            </a:prstTxWarp>
          </a:bodyPr>
          <a:lstStyle/>
          <a:p>
            <a:endParaRPr lang="en-US"/>
          </a:p>
        </p:txBody>
      </p:sp>
      <p:sp>
        <p:nvSpPr>
          <p:cNvPr id="30" name="AutoShape 12"/>
          <p:cNvSpPr>
            <a:spLocks noChangeArrowheads="1"/>
          </p:cNvSpPr>
          <p:nvPr/>
        </p:nvSpPr>
        <p:spPr bwMode="auto">
          <a:xfrm>
            <a:off x="381000" y="3962400"/>
            <a:ext cx="2286000" cy="914400"/>
          </a:xfrm>
          <a:prstGeom prst="roundRect">
            <a:avLst>
              <a:gd name="adj" fmla="val 16667"/>
            </a:avLst>
          </a:prstGeom>
          <a:solidFill>
            <a:srgbClr val="00FF00"/>
          </a:solidFill>
          <a:ln w="9525">
            <a:solidFill>
              <a:srgbClr val="000000"/>
            </a:solidFill>
            <a:round/>
            <a:headEnd/>
            <a:tailEnd/>
          </a:ln>
        </p:spPr>
        <p:txBody>
          <a:bodyPr wrap="none" lIns="91424" tIns="45712" rIns="91424" bIns="45712" anchor="ctr">
            <a:prstTxWarp prst="textNoShape">
              <a:avLst/>
            </a:prstTxWarp>
          </a:bodyPr>
          <a:lstStyle/>
          <a:p>
            <a:endParaRPr lang="en-US"/>
          </a:p>
        </p:txBody>
      </p:sp>
      <p:sp>
        <p:nvSpPr>
          <p:cNvPr id="43009" name="Rectangle 2"/>
          <p:cNvSpPr>
            <a:spLocks noGrp="1"/>
          </p:cNvSpPr>
          <p:nvPr>
            <p:ph type="title"/>
          </p:nvPr>
        </p:nvSpPr>
        <p:spPr/>
        <p:txBody>
          <a:bodyPr>
            <a:normAutofit fontScale="90000"/>
          </a:bodyPr>
          <a:lstStyle/>
          <a:p>
            <a:r>
              <a:rPr lang="en-US" dirty="0" smtClean="0"/>
              <a:t>Automatic Source-level / Wrapper Instrumentation</a:t>
            </a:r>
            <a:endParaRPr lang="en-US" dirty="0"/>
          </a:p>
        </p:txBody>
      </p:sp>
      <p:sp>
        <p:nvSpPr>
          <p:cNvPr id="43010" name="AutoShape 3"/>
          <p:cNvSpPr>
            <a:spLocks noChangeArrowheads="1"/>
          </p:cNvSpPr>
          <p:nvPr/>
        </p:nvSpPr>
        <p:spPr bwMode="auto">
          <a:xfrm>
            <a:off x="6781800" y="3363913"/>
            <a:ext cx="2133600" cy="827087"/>
          </a:xfrm>
          <a:prstGeom prst="roundRect">
            <a:avLst>
              <a:gd name="adj" fmla="val 16667"/>
            </a:avLst>
          </a:prstGeom>
          <a:solidFill>
            <a:srgbClr val="C0C0C0"/>
          </a:solidFill>
          <a:ln w="9525">
            <a:solidFill>
              <a:srgbClr val="000000"/>
            </a:solidFill>
            <a:round/>
            <a:headEnd/>
            <a:tailEnd/>
          </a:ln>
        </p:spPr>
        <p:txBody>
          <a:bodyPr wrap="none" lIns="91424" tIns="45712" rIns="91424" bIns="45712" anchor="ctr">
            <a:prstTxWarp prst="textNoShape">
              <a:avLst/>
            </a:prstTxWarp>
          </a:bodyPr>
          <a:lstStyle/>
          <a:p>
            <a:endParaRPr lang="en-US"/>
          </a:p>
        </p:txBody>
      </p:sp>
      <p:sp>
        <p:nvSpPr>
          <p:cNvPr id="43012" name="Line 5"/>
          <p:cNvSpPr>
            <a:spLocks noChangeShapeType="1"/>
          </p:cNvSpPr>
          <p:nvPr/>
        </p:nvSpPr>
        <p:spPr bwMode="auto">
          <a:xfrm flipV="1">
            <a:off x="6248400" y="3124200"/>
            <a:ext cx="0" cy="914400"/>
          </a:xfrm>
          <a:prstGeom prst="line">
            <a:avLst/>
          </a:prstGeom>
          <a:noFill/>
          <a:ln w="38100">
            <a:solidFill>
              <a:srgbClr val="000000"/>
            </a:solidFill>
            <a:bevel/>
            <a:headEnd/>
            <a:tailEnd type="none" w="med" len="med"/>
          </a:ln>
        </p:spPr>
        <p:txBody>
          <a:bodyPr lIns="91424" tIns="45712" rIns="91424" bIns="45712">
            <a:prstTxWarp prst="textNoShape">
              <a:avLst/>
            </a:prstTxWarp>
          </a:bodyPr>
          <a:lstStyle/>
          <a:p>
            <a:endParaRPr lang="en-US"/>
          </a:p>
        </p:txBody>
      </p:sp>
      <p:sp>
        <p:nvSpPr>
          <p:cNvPr id="43013" name="Rectangle 6"/>
          <p:cNvSpPr>
            <a:spLocks noChangeArrowheads="1"/>
          </p:cNvSpPr>
          <p:nvPr/>
        </p:nvSpPr>
        <p:spPr bwMode="auto">
          <a:xfrm>
            <a:off x="3505200" y="2819402"/>
            <a:ext cx="2438400" cy="622300"/>
          </a:xfrm>
          <a:prstGeom prst="rect">
            <a:avLst/>
          </a:prstGeom>
          <a:solidFill>
            <a:srgbClr val="FFCC99"/>
          </a:solidFill>
          <a:ln w="9525">
            <a:solidFill>
              <a:srgbClr val="000000"/>
            </a:solidFill>
            <a:miter lim="800000"/>
            <a:headEnd/>
            <a:tailEnd/>
          </a:ln>
        </p:spPr>
        <p:txBody>
          <a:bodyPr wrap="none" lIns="91424" tIns="45712" rIns="91424" bIns="45712" anchor="ctr">
            <a:prstTxWarp prst="textNoShape">
              <a:avLst/>
            </a:prstTxWarp>
          </a:bodyPr>
          <a:lstStyle/>
          <a:p>
            <a:pPr algn="ctr">
              <a:spcBef>
                <a:spcPts val="300"/>
              </a:spcBef>
            </a:pPr>
            <a:r>
              <a:rPr lang="en-US" i="0">
                <a:solidFill>
                  <a:srgbClr val="000000"/>
                </a:solidFill>
              </a:rPr>
              <a:t>tau_instrumentor</a:t>
            </a:r>
          </a:p>
        </p:txBody>
      </p:sp>
      <p:grpSp>
        <p:nvGrpSpPr>
          <p:cNvPr id="2" name="Group 9"/>
          <p:cNvGrpSpPr>
            <a:grpSpLocks/>
          </p:cNvGrpSpPr>
          <p:nvPr/>
        </p:nvGrpSpPr>
        <p:grpSpPr bwMode="auto">
          <a:xfrm>
            <a:off x="774700" y="2413000"/>
            <a:ext cx="1638300" cy="914400"/>
            <a:chOff x="4560" y="3760"/>
            <a:chExt cx="2580" cy="1440"/>
          </a:xfrm>
        </p:grpSpPr>
        <p:sp>
          <p:nvSpPr>
            <p:cNvPr id="43035" name="AutoShape 10"/>
            <p:cNvSpPr>
              <a:spLocks noChangeArrowheads="1"/>
            </p:cNvSpPr>
            <p:nvPr/>
          </p:nvSpPr>
          <p:spPr bwMode="auto">
            <a:xfrm>
              <a:off x="4691" y="3760"/>
              <a:ext cx="2431" cy="1440"/>
            </a:xfrm>
            <a:prstGeom prst="roundRect">
              <a:avLst>
                <a:gd name="adj" fmla="val 16667"/>
              </a:avLst>
            </a:prstGeom>
            <a:solidFill>
              <a:srgbClr val="99CCFF"/>
            </a:solidFill>
            <a:ln w="9525">
              <a:solidFill>
                <a:srgbClr val="000000"/>
              </a:solidFill>
              <a:round/>
              <a:headEnd/>
              <a:tailEnd/>
            </a:ln>
          </p:spPr>
          <p:txBody>
            <a:bodyPr wrap="none" anchor="ctr">
              <a:prstTxWarp prst="textNoShape">
                <a:avLst/>
              </a:prstTxWarp>
            </a:bodyPr>
            <a:lstStyle/>
            <a:p>
              <a:endParaRPr lang="en-US"/>
            </a:p>
          </p:txBody>
        </p:sp>
        <p:sp>
          <p:nvSpPr>
            <p:cNvPr id="43036" name="Rectangle 11"/>
            <p:cNvSpPr>
              <a:spLocks noChangeArrowheads="1"/>
            </p:cNvSpPr>
            <p:nvPr/>
          </p:nvSpPr>
          <p:spPr bwMode="auto">
            <a:xfrm>
              <a:off x="4560" y="3820"/>
              <a:ext cx="2580" cy="1260"/>
            </a:xfrm>
            <a:prstGeom prst="rect">
              <a:avLst/>
            </a:prstGeom>
            <a:noFill/>
            <a:ln w="9525">
              <a:noFill/>
              <a:miter lim="800000"/>
              <a:headEnd/>
              <a:tailEnd/>
            </a:ln>
          </p:spPr>
          <p:txBody>
            <a:bodyPr wrap="none" anchor="ctr">
              <a:prstTxWarp prst="textNoShape">
                <a:avLst/>
              </a:prstTxWarp>
            </a:bodyPr>
            <a:lstStyle/>
            <a:p>
              <a:pPr algn="ctr"/>
              <a:r>
                <a:rPr lang="en-US" i="0">
                  <a:solidFill>
                    <a:srgbClr val="000000"/>
                  </a:solidFill>
                </a:rPr>
                <a:t>Parsed</a:t>
              </a:r>
              <a:br>
                <a:rPr lang="en-US" i="0">
                  <a:solidFill>
                    <a:srgbClr val="000000"/>
                  </a:solidFill>
                </a:rPr>
              </a:br>
              <a:r>
                <a:rPr lang="en-US" i="0">
                  <a:solidFill>
                    <a:srgbClr val="000000"/>
                  </a:solidFill>
                </a:rPr>
                <a:t>program</a:t>
              </a:r>
            </a:p>
          </p:txBody>
        </p:sp>
      </p:grpSp>
      <p:sp>
        <p:nvSpPr>
          <p:cNvPr id="43017" name="AutoShape 12"/>
          <p:cNvSpPr>
            <a:spLocks noChangeArrowheads="1"/>
          </p:cNvSpPr>
          <p:nvPr/>
        </p:nvSpPr>
        <p:spPr bwMode="auto">
          <a:xfrm>
            <a:off x="228600" y="3810000"/>
            <a:ext cx="2286000" cy="914400"/>
          </a:xfrm>
          <a:prstGeom prst="roundRect">
            <a:avLst>
              <a:gd name="adj" fmla="val 16667"/>
            </a:avLst>
          </a:prstGeom>
          <a:solidFill>
            <a:srgbClr val="00FF00"/>
          </a:solidFill>
          <a:ln w="9525">
            <a:solidFill>
              <a:srgbClr val="000000"/>
            </a:solidFill>
            <a:round/>
            <a:headEnd/>
            <a:tailEnd/>
          </a:ln>
        </p:spPr>
        <p:txBody>
          <a:bodyPr wrap="none" lIns="91424" tIns="45712" rIns="91424" bIns="45712" anchor="ctr">
            <a:prstTxWarp prst="textNoShape">
              <a:avLst/>
            </a:prstTxWarp>
          </a:bodyPr>
          <a:lstStyle/>
          <a:p>
            <a:endParaRPr lang="en-US"/>
          </a:p>
        </p:txBody>
      </p:sp>
      <p:sp>
        <p:nvSpPr>
          <p:cNvPr id="43018" name="Rectangle 13"/>
          <p:cNvSpPr>
            <a:spLocks noChangeArrowheads="1"/>
          </p:cNvSpPr>
          <p:nvPr/>
        </p:nvSpPr>
        <p:spPr bwMode="auto">
          <a:xfrm>
            <a:off x="228600" y="3810000"/>
            <a:ext cx="2362200" cy="838200"/>
          </a:xfrm>
          <a:prstGeom prst="rect">
            <a:avLst/>
          </a:prstGeom>
          <a:noFill/>
          <a:ln w="9525">
            <a:noFill/>
            <a:miter lim="800000"/>
            <a:headEnd/>
            <a:tailEnd/>
          </a:ln>
        </p:spPr>
        <p:txBody>
          <a:bodyPr wrap="none" lIns="91424" tIns="45712" rIns="91424" bIns="45712" anchor="ctr">
            <a:prstTxWarp prst="textNoShape">
              <a:avLst/>
            </a:prstTxWarp>
          </a:bodyPr>
          <a:lstStyle/>
          <a:p>
            <a:pPr algn="ctr"/>
            <a:r>
              <a:rPr lang="en-US" i="0" dirty="0">
                <a:solidFill>
                  <a:srgbClr val="000000"/>
                </a:solidFill>
              </a:rPr>
              <a:t>Instrumentation</a:t>
            </a:r>
          </a:p>
          <a:p>
            <a:pPr algn="ctr"/>
            <a:r>
              <a:rPr lang="en-US" i="0" dirty="0">
                <a:solidFill>
                  <a:srgbClr val="000000"/>
                </a:solidFill>
              </a:rPr>
              <a:t>specification file</a:t>
            </a:r>
          </a:p>
        </p:txBody>
      </p:sp>
      <p:sp>
        <p:nvSpPr>
          <p:cNvPr id="43019" name="AutoShape 14"/>
          <p:cNvSpPr>
            <a:spLocks noChangeArrowheads="1"/>
          </p:cNvSpPr>
          <p:nvPr/>
        </p:nvSpPr>
        <p:spPr bwMode="auto">
          <a:xfrm>
            <a:off x="6629400" y="3211513"/>
            <a:ext cx="2133600" cy="827087"/>
          </a:xfrm>
          <a:prstGeom prst="roundRect">
            <a:avLst>
              <a:gd name="adj" fmla="val 16667"/>
            </a:avLst>
          </a:prstGeom>
          <a:solidFill>
            <a:srgbClr val="C0C0C0"/>
          </a:solidFill>
          <a:ln w="9525">
            <a:solidFill>
              <a:srgbClr val="000000"/>
            </a:solidFill>
            <a:round/>
            <a:headEnd/>
            <a:tailEnd/>
          </a:ln>
        </p:spPr>
        <p:txBody>
          <a:bodyPr wrap="none" lIns="91424" tIns="45712" rIns="91424" bIns="45712" anchor="ctr">
            <a:prstTxWarp prst="textNoShape">
              <a:avLst/>
            </a:prstTxWarp>
          </a:bodyPr>
          <a:lstStyle/>
          <a:p>
            <a:endParaRPr lang="en-US"/>
          </a:p>
        </p:txBody>
      </p:sp>
      <p:sp>
        <p:nvSpPr>
          <p:cNvPr id="43020" name="Rectangle 15"/>
          <p:cNvSpPr>
            <a:spLocks noChangeArrowheads="1"/>
          </p:cNvSpPr>
          <p:nvPr/>
        </p:nvSpPr>
        <p:spPr bwMode="auto">
          <a:xfrm>
            <a:off x="6781800" y="3211513"/>
            <a:ext cx="1828800" cy="827087"/>
          </a:xfrm>
          <a:prstGeom prst="rect">
            <a:avLst/>
          </a:prstGeom>
          <a:noFill/>
          <a:ln w="9525">
            <a:noFill/>
            <a:miter lim="800000"/>
            <a:headEnd/>
            <a:tailEnd/>
          </a:ln>
        </p:spPr>
        <p:txBody>
          <a:bodyPr wrap="none" lIns="91424" tIns="45712" rIns="91424" bIns="45712" anchor="ctr">
            <a:prstTxWarp prst="textNoShape">
              <a:avLst/>
            </a:prstTxWarp>
          </a:bodyPr>
          <a:lstStyle/>
          <a:p>
            <a:pPr algn="ctr"/>
            <a:r>
              <a:rPr lang="en-US" i="0">
                <a:solidFill>
                  <a:srgbClr val="000000"/>
                </a:solidFill>
              </a:rPr>
              <a:t>Instrumented </a:t>
            </a:r>
          </a:p>
          <a:p>
            <a:pPr algn="ctr"/>
            <a:r>
              <a:rPr lang="en-US" i="0">
                <a:solidFill>
                  <a:srgbClr val="000000"/>
                </a:solidFill>
              </a:rPr>
              <a:t>source</a:t>
            </a:r>
          </a:p>
        </p:txBody>
      </p:sp>
      <p:sp>
        <p:nvSpPr>
          <p:cNvPr id="43021" name="Text Box 16"/>
          <p:cNvSpPr txBox="1">
            <a:spLocks noChangeArrowheads="1"/>
          </p:cNvSpPr>
          <p:nvPr/>
        </p:nvSpPr>
        <p:spPr bwMode="auto">
          <a:xfrm>
            <a:off x="854449" y="1041401"/>
            <a:ext cx="1640728" cy="830989"/>
          </a:xfrm>
          <a:prstGeom prst="rect">
            <a:avLst/>
          </a:prstGeom>
          <a:solidFill>
            <a:srgbClr val="CCFFFF"/>
          </a:solidFill>
          <a:ln w="9525">
            <a:solidFill>
              <a:srgbClr val="000000"/>
            </a:solidFill>
            <a:miter lim="800000"/>
            <a:headEnd/>
            <a:tailEnd/>
          </a:ln>
        </p:spPr>
        <p:txBody>
          <a:bodyPr wrap="none" lIns="91424" tIns="45712" rIns="91424" bIns="45712">
            <a:prstTxWarp prst="textNoShape">
              <a:avLst/>
            </a:prstTxWarp>
            <a:spAutoFit/>
          </a:bodyPr>
          <a:lstStyle/>
          <a:p>
            <a:pPr algn="ctr"/>
            <a:r>
              <a:rPr lang="en-US" i="0">
                <a:solidFill>
                  <a:srgbClr val="000000"/>
                </a:solidFill>
              </a:rPr>
              <a:t>PDT source</a:t>
            </a:r>
            <a:br>
              <a:rPr lang="en-US" i="0">
                <a:solidFill>
                  <a:srgbClr val="000000"/>
                </a:solidFill>
              </a:rPr>
            </a:br>
            <a:r>
              <a:rPr lang="en-US" i="0">
                <a:solidFill>
                  <a:srgbClr val="000000"/>
                </a:solidFill>
              </a:rPr>
              <a:t>analyzer</a:t>
            </a:r>
          </a:p>
        </p:txBody>
      </p:sp>
      <p:sp>
        <p:nvSpPr>
          <p:cNvPr id="43022" name="Line 17"/>
          <p:cNvSpPr>
            <a:spLocks noChangeShapeType="1"/>
          </p:cNvSpPr>
          <p:nvPr/>
        </p:nvSpPr>
        <p:spPr bwMode="auto">
          <a:xfrm flipH="1">
            <a:off x="4724400" y="1905000"/>
            <a:ext cx="0" cy="91440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grpSp>
        <p:nvGrpSpPr>
          <p:cNvPr id="3" name="Group 18"/>
          <p:cNvGrpSpPr>
            <a:grpSpLocks/>
          </p:cNvGrpSpPr>
          <p:nvPr/>
        </p:nvGrpSpPr>
        <p:grpSpPr bwMode="auto">
          <a:xfrm>
            <a:off x="3733800" y="1020765"/>
            <a:ext cx="2133600" cy="869950"/>
            <a:chOff x="9220" y="3470"/>
            <a:chExt cx="3360" cy="1370"/>
          </a:xfrm>
        </p:grpSpPr>
        <p:sp>
          <p:nvSpPr>
            <p:cNvPr id="43033" name="AutoShape 19"/>
            <p:cNvSpPr>
              <a:spLocks noChangeArrowheads="1"/>
            </p:cNvSpPr>
            <p:nvPr/>
          </p:nvSpPr>
          <p:spPr bwMode="auto">
            <a:xfrm>
              <a:off x="9220" y="3483"/>
              <a:ext cx="3360" cy="1357"/>
            </a:xfrm>
            <a:prstGeom prst="roundRect">
              <a:avLst>
                <a:gd name="adj" fmla="val 16667"/>
              </a:avLst>
            </a:prstGeom>
            <a:solidFill>
              <a:srgbClr val="C0C0C0"/>
            </a:solidFill>
            <a:ln w="9525">
              <a:solidFill>
                <a:srgbClr val="000000"/>
              </a:solidFill>
              <a:round/>
              <a:headEnd/>
              <a:tailEnd/>
            </a:ln>
          </p:spPr>
          <p:txBody>
            <a:bodyPr wrap="none" anchor="ctr">
              <a:prstTxWarp prst="textNoShape">
                <a:avLst/>
              </a:prstTxWarp>
            </a:bodyPr>
            <a:lstStyle/>
            <a:p>
              <a:endParaRPr lang="en-US"/>
            </a:p>
          </p:txBody>
        </p:sp>
        <p:sp>
          <p:nvSpPr>
            <p:cNvPr id="43034" name="Rectangle 20"/>
            <p:cNvSpPr>
              <a:spLocks noChangeArrowheads="1"/>
            </p:cNvSpPr>
            <p:nvPr/>
          </p:nvSpPr>
          <p:spPr bwMode="auto">
            <a:xfrm>
              <a:off x="9460" y="3470"/>
              <a:ext cx="2880" cy="1309"/>
            </a:xfrm>
            <a:prstGeom prst="rect">
              <a:avLst/>
            </a:prstGeom>
            <a:noFill/>
            <a:ln w="9525">
              <a:noFill/>
              <a:miter lim="800000"/>
              <a:headEnd/>
              <a:tailEnd/>
            </a:ln>
          </p:spPr>
          <p:txBody>
            <a:bodyPr wrap="none" anchor="ctr">
              <a:prstTxWarp prst="textNoShape">
                <a:avLst/>
              </a:prstTxWarp>
            </a:bodyPr>
            <a:lstStyle/>
            <a:p>
              <a:pPr algn="ctr"/>
              <a:r>
                <a:rPr lang="en-US" i="0">
                  <a:solidFill>
                    <a:srgbClr val="000000"/>
                  </a:solidFill>
                </a:rPr>
                <a:t>Application </a:t>
              </a:r>
            </a:p>
            <a:p>
              <a:pPr algn="ctr"/>
              <a:r>
                <a:rPr lang="en-US" i="0">
                  <a:solidFill>
                    <a:srgbClr val="000000"/>
                  </a:solidFill>
                </a:rPr>
                <a:t>source</a:t>
              </a:r>
            </a:p>
          </p:txBody>
        </p:sp>
      </p:grpSp>
      <p:sp>
        <p:nvSpPr>
          <p:cNvPr id="43024" name="Line 21"/>
          <p:cNvSpPr>
            <a:spLocks noChangeShapeType="1"/>
          </p:cNvSpPr>
          <p:nvPr/>
        </p:nvSpPr>
        <p:spPr bwMode="auto">
          <a:xfrm flipH="1" flipV="1">
            <a:off x="2895600" y="1422400"/>
            <a:ext cx="838200" cy="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sp>
        <p:nvSpPr>
          <p:cNvPr id="43025" name="Line 5"/>
          <p:cNvSpPr>
            <a:spLocks noChangeShapeType="1"/>
          </p:cNvSpPr>
          <p:nvPr/>
        </p:nvSpPr>
        <p:spPr bwMode="auto">
          <a:xfrm>
            <a:off x="1673225" y="1905000"/>
            <a:ext cx="0" cy="53340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grpSp>
        <p:nvGrpSpPr>
          <p:cNvPr id="4" name="Group 24"/>
          <p:cNvGrpSpPr>
            <a:grpSpLocks/>
          </p:cNvGrpSpPr>
          <p:nvPr/>
        </p:nvGrpSpPr>
        <p:grpSpPr bwMode="auto">
          <a:xfrm>
            <a:off x="457200" y="5022582"/>
            <a:ext cx="2209800" cy="1371600"/>
            <a:chOff x="6934200" y="1600200"/>
            <a:chExt cx="2209800" cy="1371600"/>
          </a:xfrm>
        </p:grpSpPr>
        <p:sp>
          <p:nvSpPr>
            <p:cNvPr id="43031" name="Folded Corner 23"/>
            <p:cNvSpPr>
              <a:spLocks noChangeArrowheads="1"/>
            </p:cNvSpPr>
            <p:nvPr/>
          </p:nvSpPr>
          <p:spPr bwMode="auto">
            <a:xfrm>
              <a:off x="6934200" y="1600200"/>
              <a:ext cx="2209800" cy="1295400"/>
            </a:xfrm>
            <a:prstGeom prst="foldedCorner">
              <a:avLst>
                <a:gd name="adj" fmla="val 16667"/>
              </a:avLst>
            </a:prstGeom>
            <a:solidFill>
              <a:schemeClr val="bg1"/>
            </a:solidFill>
            <a:ln w="9525">
              <a:solidFill>
                <a:schemeClr val="tx1"/>
              </a:solidFill>
              <a:round/>
              <a:headEnd/>
              <a:tailEnd/>
            </a:ln>
          </p:spPr>
          <p:txBody>
            <a:bodyPr>
              <a:prstTxWarp prst="textNoShape">
                <a:avLst/>
              </a:prstTxWarp>
            </a:bodyPr>
            <a:lstStyle/>
            <a:p>
              <a:endParaRPr lang="en-US"/>
            </a:p>
          </p:txBody>
        </p:sp>
        <p:sp>
          <p:nvSpPr>
            <p:cNvPr id="23" name="Rectangle 3"/>
            <p:cNvSpPr txBox="1">
              <a:spLocks/>
            </p:cNvSpPr>
            <p:nvPr/>
          </p:nvSpPr>
          <p:spPr bwMode="auto">
            <a:xfrm>
              <a:off x="7010400" y="1676400"/>
              <a:ext cx="2133600" cy="1295400"/>
            </a:xfrm>
            <a:prstGeom prst="rect">
              <a:avLst/>
            </a:prstGeom>
            <a:noFill/>
            <a:ln w="9525">
              <a:noFill/>
              <a:miter lim="800000"/>
              <a:headEnd/>
              <a:tailEnd/>
            </a:ln>
          </p:spPr>
          <p:txBody>
            <a:bodyPr/>
            <a:lstStyle/>
            <a:p>
              <a:pPr indent="3173">
                <a:spcBef>
                  <a:spcPct val="20000"/>
                </a:spcBef>
                <a:buSzPct val="75000"/>
                <a:defRPr/>
              </a:pPr>
              <a:r>
                <a:rPr lang="en-US" sz="1400" i="0" kern="0" dirty="0">
                  <a:latin typeface="Courier New" charset="0"/>
                  <a:ea typeface="Courier New" charset="0"/>
                  <a:cs typeface="Courier New" charset="0"/>
                </a:rPr>
                <a:t>BEGIN_EXCLUDE_LIST</a:t>
              </a:r>
            </a:p>
            <a:p>
              <a:pPr indent="3173">
                <a:lnSpc>
                  <a:spcPct val="70000"/>
                </a:lnSpc>
                <a:spcBef>
                  <a:spcPct val="20000"/>
                </a:spcBef>
                <a:buSzPct val="75000"/>
                <a:defRPr/>
              </a:pPr>
              <a:r>
                <a:rPr lang="en-US" sz="1400" i="0" kern="0" dirty="0" err="1">
                  <a:latin typeface="Courier New" charset="0"/>
                  <a:ea typeface="Courier New" charset="0"/>
                  <a:cs typeface="Courier New" charset="0"/>
                </a:rPr>
                <a:t>Foo</a:t>
              </a:r>
              <a:endParaRPr lang="en-US" sz="1400" i="0" kern="0" dirty="0">
                <a:latin typeface="Courier New" charset="0"/>
                <a:ea typeface="Courier New" charset="0"/>
                <a:cs typeface="Courier New" charset="0"/>
              </a:endParaRPr>
            </a:p>
            <a:p>
              <a:pPr indent="3173">
                <a:lnSpc>
                  <a:spcPct val="70000"/>
                </a:lnSpc>
                <a:spcBef>
                  <a:spcPct val="20000"/>
                </a:spcBef>
                <a:buSzPct val="75000"/>
                <a:defRPr/>
              </a:pPr>
              <a:r>
                <a:rPr lang="en-US" sz="1400" i="0" kern="0" dirty="0">
                  <a:latin typeface="Courier New" charset="0"/>
                  <a:ea typeface="Courier New" charset="0"/>
                  <a:cs typeface="Courier New" charset="0"/>
                </a:rPr>
                <a:t>Bar</a:t>
              </a:r>
            </a:p>
            <a:p>
              <a:pPr indent="3173">
                <a:lnSpc>
                  <a:spcPct val="70000"/>
                </a:lnSpc>
                <a:spcBef>
                  <a:spcPct val="20000"/>
                </a:spcBef>
                <a:buSzPct val="75000"/>
                <a:defRPr/>
              </a:pPr>
              <a:r>
                <a:rPr lang="en-US" sz="1400" i="0" kern="0" dirty="0">
                  <a:latin typeface="Courier New" charset="0"/>
                  <a:ea typeface="Courier New" charset="0"/>
                  <a:cs typeface="Courier New" charset="0"/>
                </a:rPr>
                <a:t>D#EMM</a:t>
              </a:r>
            </a:p>
            <a:p>
              <a:pPr indent="3173">
                <a:lnSpc>
                  <a:spcPct val="70000"/>
                </a:lnSpc>
                <a:spcBef>
                  <a:spcPct val="20000"/>
                </a:spcBef>
                <a:buSzPct val="75000"/>
                <a:defRPr/>
              </a:pPr>
              <a:r>
                <a:rPr lang="en-US" sz="1400" i="0" kern="0" dirty="0">
                  <a:latin typeface="Courier New" charset="0"/>
                  <a:ea typeface="Courier New" charset="0"/>
                  <a:cs typeface="Courier New" charset="0"/>
                </a:rPr>
                <a:t>END_EXCLUDE_LIST</a:t>
              </a:r>
            </a:p>
          </p:txBody>
        </p:sp>
      </p:grpSp>
      <p:grpSp>
        <p:nvGrpSpPr>
          <p:cNvPr id="5" name="Group 25"/>
          <p:cNvGrpSpPr>
            <a:grpSpLocks/>
          </p:cNvGrpSpPr>
          <p:nvPr/>
        </p:nvGrpSpPr>
        <p:grpSpPr bwMode="auto">
          <a:xfrm>
            <a:off x="2819400" y="4494350"/>
            <a:ext cx="2895600" cy="1828800"/>
            <a:chOff x="6934200" y="1600200"/>
            <a:chExt cx="2895600" cy="1371600"/>
          </a:xfrm>
        </p:grpSpPr>
        <p:sp>
          <p:nvSpPr>
            <p:cNvPr id="43029" name="Folded Corner 26"/>
            <p:cNvSpPr>
              <a:spLocks noChangeArrowheads="1"/>
            </p:cNvSpPr>
            <p:nvPr/>
          </p:nvSpPr>
          <p:spPr bwMode="auto">
            <a:xfrm>
              <a:off x="6934200" y="1600200"/>
              <a:ext cx="2743200" cy="1371600"/>
            </a:xfrm>
            <a:prstGeom prst="foldedCorner">
              <a:avLst>
                <a:gd name="adj" fmla="val 16667"/>
              </a:avLst>
            </a:prstGeom>
            <a:solidFill>
              <a:schemeClr val="bg1"/>
            </a:solidFill>
            <a:ln w="9525">
              <a:solidFill>
                <a:schemeClr val="tx1"/>
              </a:solidFill>
              <a:round/>
              <a:headEnd/>
              <a:tailEnd/>
            </a:ln>
          </p:spPr>
          <p:txBody>
            <a:bodyPr>
              <a:prstTxWarp prst="textNoShape">
                <a:avLst/>
              </a:prstTxWarp>
            </a:bodyPr>
            <a:lstStyle/>
            <a:p>
              <a:endParaRPr lang="en-US"/>
            </a:p>
          </p:txBody>
        </p:sp>
        <p:sp>
          <p:nvSpPr>
            <p:cNvPr id="28" name="Rectangle 3"/>
            <p:cNvSpPr txBox="1">
              <a:spLocks/>
            </p:cNvSpPr>
            <p:nvPr/>
          </p:nvSpPr>
          <p:spPr bwMode="auto">
            <a:xfrm>
              <a:off x="7010400" y="1676400"/>
              <a:ext cx="2819400" cy="1295400"/>
            </a:xfrm>
            <a:prstGeom prst="rect">
              <a:avLst/>
            </a:prstGeom>
            <a:noFill/>
            <a:ln w="9525">
              <a:noFill/>
              <a:miter lim="800000"/>
              <a:headEnd/>
              <a:tailEnd/>
            </a:ln>
          </p:spPr>
          <p:txBody>
            <a:bodyPr/>
            <a:lstStyle/>
            <a:p>
              <a:pPr marL="0" lvl="1">
                <a:lnSpc>
                  <a:spcPct val="90000"/>
                </a:lnSpc>
                <a:defRPr/>
              </a:pPr>
              <a:r>
                <a:rPr lang="en-US" sz="1400" i="0" dirty="0">
                  <a:latin typeface="Courier New" charset="0"/>
                  <a:ea typeface="Courier New" charset="0"/>
                  <a:cs typeface="Courier New" charset="0"/>
                </a:rPr>
                <a:t>BEGIN_FILE_EXCLUDE_LIST</a:t>
              </a:r>
            </a:p>
            <a:p>
              <a:pPr marL="0" lvl="1">
                <a:lnSpc>
                  <a:spcPct val="90000"/>
                </a:lnSpc>
                <a:defRPr/>
              </a:pPr>
              <a:r>
                <a:rPr lang="en-US" sz="1400" i="0" dirty="0" err="1">
                  <a:latin typeface="Courier New" charset="0"/>
                  <a:ea typeface="Courier New" charset="0"/>
                  <a:cs typeface="Courier New" charset="0"/>
                </a:rPr>
                <a:t>f</a:t>
              </a:r>
              <a:r>
                <a:rPr lang="en-US" sz="1400" i="0" dirty="0">
                  <a:latin typeface="Courier New" charset="0"/>
                  <a:ea typeface="Courier New" charset="0"/>
                  <a:cs typeface="Courier New" charset="0"/>
                </a:rPr>
                <a:t>*.f90</a:t>
              </a:r>
            </a:p>
            <a:p>
              <a:pPr marL="0" lvl="1">
                <a:lnSpc>
                  <a:spcPct val="90000"/>
                </a:lnSpc>
                <a:defRPr/>
              </a:pPr>
              <a:r>
                <a:rPr lang="en-US" sz="1400" i="0" dirty="0" err="1">
                  <a:latin typeface="Courier New" charset="0"/>
                  <a:ea typeface="Courier New" charset="0"/>
                  <a:cs typeface="Courier New" charset="0"/>
                </a:rPr>
                <a:t>Foo?.cpp</a:t>
              </a:r>
              <a:r>
                <a:rPr lang="en-US" sz="1400" i="0" dirty="0">
                  <a:latin typeface="Courier New" charset="0"/>
                  <a:ea typeface="Courier New" charset="0"/>
                  <a:cs typeface="Courier New" charset="0"/>
                </a:rPr>
                <a:t> </a:t>
              </a:r>
            </a:p>
            <a:p>
              <a:pPr marL="0" lvl="1">
                <a:lnSpc>
                  <a:spcPct val="90000"/>
                </a:lnSpc>
                <a:defRPr/>
              </a:pPr>
              <a:r>
                <a:rPr lang="en-US" sz="1400" i="0" dirty="0">
                  <a:latin typeface="Courier New" charset="0"/>
                  <a:ea typeface="Courier New" charset="0"/>
                  <a:cs typeface="Courier New" charset="0"/>
                </a:rPr>
                <a:t>END_FILE_EXCLUDE_LIST</a:t>
              </a:r>
            </a:p>
            <a:p>
              <a:pPr marL="0" lvl="1">
                <a:lnSpc>
                  <a:spcPct val="90000"/>
                </a:lnSpc>
                <a:defRPr/>
              </a:pPr>
              <a:r>
                <a:rPr lang="en-US" sz="1400" i="0" dirty="0">
                  <a:latin typeface="Courier New" charset="0"/>
                  <a:ea typeface="Courier New" charset="0"/>
                  <a:cs typeface="Courier New" charset="0"/>
                </a:rPr>
                <a:t>BEGIN_FILE_INCLUDE_LIST</a:t>
              </a:r>
            </a:p>
            <a:p>
              <a:pPr marL="0" lvl="1">
                <a:lnSpc>
                  <a:spcPct val="90000"/>
                </a:lnSpc>
                <a:defRPr/>
              </a:pPr>
              <a:r>
                <a:rPr lang="en-US" sz="1400" i="0" dirty="0" err="1">
                  <a:latin typeface="Courier New" charset="0"/>
                  <a:ea typeface="Courier New" charset="0"/>
                  <a:cs typeface="Courier New" charset="0"/>
                </a:rPr>
                <a:t>main.cpp</a:t>
              </a:r>
              <a:endParaRPr lang="en-US" sz="1400" i="0" dirty="0">
                <a:latin typeface="Courier New" charset="0"/>
                <a:ea typeface="Courier New" charset="0"/>
                <a:cs typeface="Courier New" charset="0"/>
              </a:endParaRPr>
            </a:p>
            <a:p>
              <a:pPr marL="0" lvl="1">
                <a:lnSpc>
                  <a:spcPct val="90000"/>
                </a:lnSpc>
                <a:defRPr/>
              </a:pPr>
              <a:r>
                <a:rPr lang="en-US" sz="1400" i="0" dirty="0">
                  <a:latin typeface="Courier New" charset="0"/>
                  <a:ea typeface="Courier New" charset="0"/>
                  <a:cs typeface="Courier New" charset="0"/>
                </a:rPr>
                <a:t>foo.f90</a:t>
              </a:r>
            </a:p>
            <a:p>
              <a:pPr marL="0" lvl="1">
                <a:lnSpc>
                  <a:spcPct val="90000"/>
                </a:lnSpc>
                <a:defRPr/>
              </a:pPr>
              <a:r>
                <a:rPr lang="en-US" sz="1400" i="0" dirty="0">
                  <a:latin typeface="Courier New" charset="0"/>
                  <a:ea typeface="Courier New" charset="0"/>
                  <a:cs typeface="Courier New" charset="0"/>
                </a:rPr>
                <a:t>END_FILE_INCLUDE_LIST</a:t>
              </a:r>
              <a:endParaRPr lang="en-US" sz="1400" i="0" kern="0" dirty="0">
                <a:latin typeface="Courier New" charset="0"/>
                <a:ea typeface="Courier New" charset="0"/>
                <a:cs typeface="Courier New" charset="0"/>
              </a:endParaRPr>
            </a:p>
          </p:txBody>
        </p:sp>
      </p:grpSp>
      <p:sp>
        <p:nvSpPr>
          <p:cNvPr id="43028" name="Line 5"/>
          <p:cNvSpPr>
            <a:spLocks noChangeShapeType="1"/>
          </p:cNvSpPr>
          <p:nvPr/>
        </p:nvSpPr>
        <p:spPr bwMode="auto">
          <a:xfrm flipV="1">
            <a:off x="5943600" y="4038600"/>
            <a:ext cx="304800" cy="0"/>
          </a:xfrm>
          <a:prstGeom prst="line">
            <a:avLst/>
          </a:prstGeom>
          <a:noFill/>
          <a:ln w="38100">
            <a:solidFill>
              <a:srgbClr val="000000"/>
            </a:solidFill>
            <a:bevel/>
            <a:headEnd/>
            <a:tailEnd/>
          </a:ln>
        </p:spPr>
        <p:txBody>
          <a:bodyPr lIns="91424" tIns="45712" rIns="91424" bIns="45712">
            <a:prstTxWarp prst="textNoShape">
              <a:avLst/>
            </a:prstTxWarp>
          </a:bodyPr>
          <a:lstStyle/>
          <a:p>
            <a:endParaRPr lang="en-US"/>
          </a:p>
        </p:txBody>
      </p:sp>
      <p:sp>
        <p:nvSpPr>
          <p:cNvPr id="32" name="Line 17"/>
          <p:cNvSpPr>
            <a:spLocks noChangeShapeType="1"/>
          </p:cNvSpPr>
          <p:nvPr/>
        </p:nvSpPr>
        <p:spPr bwMode="auto">
          <a:xfrm flipH="1">
            <a:off x="3102676" y="2819400"/>
            <a:ext cx="0" cy="1524000"/>
          </a:xfrm>
          <a:prstGeom prst="line">
            <a:avLst/>
          </a:prstGeom>
          <a:noFill/>
          <a:ln w="38100">
            <a:solidFill>
              <a:srgbClr val="000000"/>
            </a:solidFill>
            <a:round/>
            <a:headEnd/>
            <a:tailEnd type="none" w="med" len="med"/>
          </a:ln>
        </p:spPr>
        <p:txBody>
          <a:bodyPr lIns="91424" tIns="45712" rIns="91424" bIns="45712">
            <a:prstTxWarp prst="textNoShape">
              <a:avLst/>
            </a:prstTxWarp>
          </a:bodyPr>
          <a:lstStyle/>
          <a:p>
            <a:endParaRPr lang="en-US"/>
          </a:p>
        </p:txBody>
      </p:sp>
      <p:sp>
        <p:nvSpPr>
          <p:cNvPr id="33" name="Line 7"/>
          <p:cNvSpPr>
            <a:spLocks noChangeShapeType="1"/>
          </p:cNvSpPr>
          <p:nvPr/>
        </p:nvSpPr>
        <p:spPr bwMode="auto">
          <a:xfrm>
            <a:off x="3124200" y="3200400"/>
            <a:ext cx="381000" cy="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sp>
        <p:nvSpPr>
          <p:cNvPr id="34" name="Rectangle 6"/>
          <p:cNvSpPr>
            <a:spLocks noChangeArrowheads="1"/>
          </p:cNvSpPr>
          <p:nvPr/>
        </p:nvSpPr>
        <p:spPr bwMode="auto">
          <a:xfrm>
            <a:off x="3505200" y="3721100"/>
            <a:ext cx="2438400" cy="622300"/>
          </a:xfrm>
          <a:prstGeom prst="rect">
            <a:avLst/>
          </a:prstGeom>
          <a:solidFill>
            <a:srgbClr val="FFCC99"/>
          </a:solidFill>
          <a:ln w="9525">
            <a:solidFill>
              <a:srgbClr val="000000"/>
            </a:solidFill>
            <a:miter lim="800000"/>
            <a:headEnd/>
            <a:tailEnd/>
          </a:ln>
        </p:spPr>
        <p:txBody>
          <a:bodyPr wrap="none" lIns="91424" tIns="45712" rIns="91424" bIns="45712" anchor="ctr">
            <a:prstTxWarp prst="textNoShape">
              <a:avLst/>
            </a:prstTxWarp>
          </a:bodyPr>
          <a:lstStyle/>
          <a:p>
            <a:pPr algn="ctr">
              <a:spcBef>
                <a:spcPts val="300"/>
              </a:spcBef>
            </a:pPr>
            <a:r>
              <a:rPr lang="en-US" i="0" dirty="0" err="1" smtClean="0">
                <a:solidFill>
                  <a:srgbClr val="000000"/>
                </a:solidFill>
              </a:rPr>
              <a:t>tau_wrap</a:t>
            </a:r>
            <a:endParaRPr lang="en-US" i="0" dirty="0">
              <a:solidFill>
                <a:srgbClr val="000000"/>
              </a:solidFill>
            </a:endParaRPr>
          </a:p>
        </p:txBody>
      </p:sp>
      <p:sp>
        <p:nvSpPr>
          <p:cNvPr id="35" name="Line 7"/>
          <p:cNvSpPr>
            <a:spLocks noChangeShapeType="1"/>
          </p:cNvSpPr>
          <p:nvPr/>
        </p:nvSpPr>
        <p:spPr bwMode="auto">
          <a:xfrm>
            <a:off x="3124200" y="4102100"/>
            <a:ext cx="381000" cy="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sp>
        <p:nvSpPr>
          <p:cNvPr id="36" name="Line 5"/>
          <p:cNvSpPr>
            <a:spLocks noChangeShapeType="1"/>
          </p:cNvSpPr>
          <p:nvPr/>
        </p:nvSpPr>
        <p:spPr bwMode="auto">
          <a:xfrm flipV="1">
            <a:off x="5943600" y="3124200"/>
            <a:ext cx="304800" cy="0"/>
          </a:xfrm>
          <a:prstGeom prst="line">
            <a:avLst/>
          </a:prstGeom>
          <a:noFill/>
          <a:ln w="38100">
            <a:solidFill>
              <a:srgbClr val="000000"/>
            </a:solidFill>
            <a:bevel/>
            <a:headEnd/>
            <a:tailEnd/>
          </a:ln>
        </p:spPr>
        <p:txBody>
          <a:bodyPr lIns="91424" tIns="45712" rIns="91424" bIns="45712">
            <a:prstTxWarp prst="textNoShape">
              <a:avLst/>
            </a:prstTxWarp>
          </a:bodyPr>
          <a:lstStyle/>
          <a:p>
            <a:endParaRPr lang="en-US"/>
          </a:p>
        </p:txBody>
      </p:sp>
      <p:sp>
        <p:nvSpPr>
          <p:cNvPr id="39" name="Line 7"/>
          <p:cNvSpPr>
            <a:spLocks noChangeShapeType="1"/>
          </p:cNvSpPr>
          <p:nvPr/>
        </p:nvSpPr>
        <p:spPr bwMode="auto">
          <a:xfrm>
            <a:off x="6248400" y="3581400"/>
            <a:ext cx="381000" cy="0"/>
          </a:xfrm>
          <a:prstGeom prst="line">
            <a:avLst/>
          </a:prstGeom>
          <a:noFill/>
          <a:ln w="38100">
            <a:solidFill>
              <a:srgbClr val="000000"/>
            </a:solidFill>
            <a:round/>
            <a:headEnd/>
            <a:tailEnd type="triangle" w="med" len="med"/>
          </a:ln>
        </p:spPr>
        <p:txBody>
          <a:bodyPr lIns="91424" tIns="45712" rIns="91424" bIns="45712">
            <a:prstTxWarp prst="textNoShape">
              <a:avLst/>
            </a:prstTxWarp>
          </a:bodyPr>
          <a:lstStyle/>
          <a:p>
            <a:endParaRPr lang="en-US"/>
          </a:p>
        </p:txBody>
      </p:sp>
      <p:sp>
        <p:nvSpPr>
          <p:cNvPr id="3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4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11</a:t>
            </a:fld>
            <a:endParaRPr lang="en-US"/>
          </a:p>
        </p:txBody>
      </p:sp>
    </p:spTree>
    <p:extLst>
      <p:ext uri="{BB962C8B-B14F-4D97-AF65-F5344CB8AC3E}">
        <p14:creationId xmlns:p14="http://schemas.microsoft.com/office/powerpoint/2010/main" val="10124183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idx="1"/>
          </p:nvPr>
        </p:nvSpPr>
        <p:spPr/>
        <p:txBody>
          <a:bodyPr>
            <a:normAutofit fontScale="85000" lnSpcReduction="20000"/>
          </a:bodyPr>
          <a:lstStyle/>
          <a:p>
            <a:r>
              <a:rPr lang="en-US" dirty="0" smtClean="0"/>
              <a:t>Uses standard MPI Profiling Interface</a:t>
            </a:r>
          </a:p>
          <a:p>
            <a:pPr lvl="1"/>
            <a:r>
              <a:rPr lang="en-US" dirty="0" smtClean="0"/>
              <a:t>Provides name shifted interface (weak bindings)</a:t>
            </a:r>
          </a:p>
          <a:p>
            <a:pPr lvl="2"/>
            <a:r>
              <a:rPr lang="en-US" i="1" dirty="0" err="1" smtClean="0"/>
              <a:t>MPI_Send</a:t>
            </a:r>
            <a:r>
              <a:rPr lang="en-US" i="1" dirty="0" smtClean="0"/>
              <a:t> </a:t>
            </a:r>
            <a:r>
              <a:rPr lang="en-US" dirty="0" smtClean="0"/>
              <a:t>= </a:t>
            </a:r>
            <a:r>
              <a:rPr lang="en-US" i="1" dirty="0" err="1" smtClean="0"/>
              <a:t>PMPI_Send</a:t>
            </a:r>
            <a:endParaRPr lang="en-US" i="1" dirty="0" smtClean="0"/>
          </a:p>
          <a:p>
            <a:r>
              <a:rPr lang="en-US" dirty="0" smtClean="0"/>
              <a:t>Create TAU instrumented MPI library</a:t>
            </a:r>
          </a:p>
          <a:p>
            <a:pPr lvl="1"/>
            <a:r>
              <a:rPr lang="en-US" dirty="0" smtClean="0"/>
              <a:t>Interpose between MPI and TAU</a:t>
            </a:r>
          </a:p>
          <a:p>
            <a:pPr lvl="2"/>
            <a:r>
              <a:rPr lang="en-US" dirty="0" smtClean="0">
                <a:latin typeface="Courier New"/>
                <a:cs typeface="Courier New"/>
              </a:rPr>
              <a:t>-</a:t>
            </a:r>
            <a:r>
              <a:rPr lang="en-US" dirty="0" err="1" smtClean="0">
                <a:latin typeface="Courier New"/>
                <a:cs typeface="Courier New"/>
              </a:rPr>
              <a:t>lmpi</a:t>
            </a:r>
            <a:r>
              <a:rPr lang="en-US" dirty="0" smtClean="0"/>
              <a:t> replaced by </a:t>
            </a:r>
            <a:r>
              <a:rPr lang="en-US" dirty="0" smtClean="0">
                <a:latin typeface="Courier New"/>
                <a:cs typeface="Courier New"/>
              </a:rPr>
              <a:t>–</a:t>
            </a:r>
            <a:r>
              <a:rPr lang="en-US" dirty="0" err="1" smtClean="0">
                <a:latin typeface="Courier New"/>
                <a:cs typeface="Courier New"/>
              </a:rPr>
              <a:t>lTauMpi</a:t>
            </a:r>
            <a:r>
              <a:rPr lang="en-US" dirty="0" smtClean="0">
                <a:latin typeface="Courier New"/>
                <a:cs typeface="Courier New"/>
              </a:rPr>
              <a:t> –</a:t>
            </a:r>
            <a:r>
              <a:rPr lang="en-US" dirty="0" err="1" smtClean="0">
                <a:latin typeface="Courier New"/>
                <a:cs typeface="Courier New"/>
              </a:rPr>
              <a:t>lpmpi</a:t>
            </a:r>
            <a:r>
              <a:rPr lang="en-US" dirty="0" smtClean="0">
                <a:latin typeface="Courier New"/>
                <a:cs typeface="Courier New"/>
              </a:rPr>
              <a:t> –</a:t>
            </a:r>
            <a:r>
              <a:rPr lang="en-US" dirty="0" err="1" smtClean="0">
                <a:latin typeface="Courier New"/>
                <a:cs typeface="Courier New"/>
              </a:rPr>
              <a:t>lmpi</a:t>
            </a:r>
            <a:endParaRPr lang="en-US" dirty="0" smtClean="0">
              <a:latin typeface="Courier New"/>
              <a:cs typeface="Courier New"/>
            </a:endParaRPr>
          </a:p>
          <a:p>
            <a:pPr lvl="1"/>
            <a:r>
              <a:rPr lang="en-US" dirty="0" smtClean="0"/>
              <a:t>No change to the source code, just re-link application!</a:t>
            </a:r>
          </a:p>
          <a:p>
            <a:r>
              <a:rPr lang="en-US" dirty="0" smtClean="0"/>
              <a:t>Can we interpose MPI for compiled applications?</a:t>
            </a:r>
          </a:p>
          <a:p>
            <a:pPr lvl="1"/>
            <a:r>
              <a:rPr lang="en-US" dirty="0" smtClean="0"/>
              <a:t>Avoid re-compilation or re-linking</a:t>
            </a:r>
          </a:p>
          <a:p>
            <a:pPr lvl="1"/>
            <a:r>
              <a:rPr lang="en-US" dirty="0" smtClean="0"/>
              <a:t>Requires shared library MPI</a:t>
            </a:r>
          </a:p>
          <a:p>
            <a:pPr lvl="2"/>
            <a:r>
              <a:rPr lang="en-US" dirty="0" smtClean="0"/>
              <a:t>uses </a:t>
            </a:r>
            <a:r>
              <a:rPr lang="en-US" dirty="0" smtClean="0">
                <a:latin typeface="Courier New"/>
                <a:cs typeface="Courier New"/>
              </a:rPr>
              <a:t>LD_PRELOAD</a:t>
            </a:r>
            <a:r>
              <a:rPr lang="en-US" dirty="0" smtClean="0"/>
              <a:t> for Linux</a:t>
            </a:r>
          </a:p>
          <a:p>
            <a:pPr lvl="1"/>
            <a:r>
              <a:rPr lang="en-US" dirty="0" smtClean="0"/>
              <a:t>Approach will work with other shared libraries (see later slide)</a:t>
            </a:r>
          </a:p>
          <a:p>
            <a:pPr lvl="1"/>
            <a:r>
              <a:rPr lang="en-US" dirty="0" smtClean="0"/>
              <a:t>Use TAU </a:t>
            </a:r>
            <a:r>
              <a:rPr lang="en-US" dirty="0" err="1" smtClean="0">
                <a:latin typeface="Courier New"/>
                <a:cs typeface="Courier New"/>
              </a:rPr>
              <a:t>tau_exec</a:t>
            </a:r>
            <a:r>
              <a:rPr lang="en-US" dirty="0" smtClean="0"/>
              <a:t> (see later slide)</a:t>
            </a:r>
          </a:p>
          <a:p>
            <a:pPr lvl="1">
              <a:buNone/>
            </a:pPr>
            <a:r>
              <a:rPr lang="en-US" dirty="0" smtClean="0"/>
              <a:t>	</a:t>
            </a:r>
            <a:r>
              <a:rPr lang="en-US" dirty="0" smtClean="0">
                <a:latin typeface="Courier New"/>
                <a:cs typeface="Courier New"/>
              </a:rPr>
              <a:t>% </a:t>
            </a:r>
            <a:r>
              <a:rPr lang="en-US" dirty="0" err="1" smtClean="0">
                <a:latin typeface="Courier New"/>
                <a:cs typeface="Courier New"/>
              </a:rPr>
              <a:t>mpirun</a:t>
            </a:r>
            <a:r>
              <a:rPr lang="en-US" dirty="0" smtClean="0">
                <a:latin typeface="Courier New"/>
                <a:cs typeface="Courier New"/>
              </a:rPr>
              <a:t> -</a:t>
            </a:r>
            <a:r>
              <a:rPr lang="en-US" dirty="0" err="1" smtClean="0">
                <a:latin typeface="Courier New"/>
                <a:cs typeface="Courier New"/>
              </a:rPr>
              <a:t>np</a:t>
            </a:r>
            <a:r>
              <a:rPr lang="en-US" dirty="0" smtClean="0">
                <a:latin typeface="Courier New"/>
                <a:cs typeface="Courier New"/>
              </a:rPr>
              <a:t> 4 </a:t>
            </a:r>
            <a:r>
              <a:rPr lang="en-US" dirty="0" err="1" smtClean="0">
                <a:latin typeface="Courier New"/>
                <a:cs typeface="Courier New"/>
              </a:rPr>
              <a:t>tau_exec</a:t>
            </a:r>
            <a:r>
              <a:rPr lang="en-US" dirty="0" smtClean="0">
                <a:latin typeface="Courier New"/>
                <a:cs typeface="Courier New"/>
              </a:rPr>
              <a:t> </a:t>
            </a:r>
            <a:r>
              <a:rPr lang="en-US" dirty="0" err="1" smtClean="0">
                <a:latin typeface="Courier New"/>
                <a:cs typeface="Courier New"/>
              </a:rPr>
              <a:t>a.out</a:t>
            </a:r>
            <a:endParaRPr lang="en-US" dirty="0" smtClean="0">
              <a:latin typeface="Courier New"/>
              <a:cs typeface="Courier New"/>
            </a:endParaRPr>
          </a:p>
          <a:p>
            <a:endParaRPr lang="en-US" dirty="0"/>
          </a:p>
        </p:txBody>
      </p:sp>
      <p:sp>
        <p:nvSpPr>
          <p:cNvPr id="45057" name="Rectangle 2"/>
          <p:cNvSpPr>
            <a:spLocks noGrp="1"/>
          </p:cNvSpPr>
          <p:nvPr>
            <p:ph type="title"/>
          </p:nvPr>
        </p:nvSpPr>
        <p:spPr/>
        <p:txBody>
          <a:bodyPr/>
          <a:lstStyle/>
          <a:p>
            <a:r>
              <a:rPr lang="en-US" smtClean="0"/>
              <a:t>MPI Wrapper Interposition Library</a:t>
            </a:r>
            <a:endParaRPr lang="en-US"/>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12</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fontScale="92500" lnSpcReduction="10000"/>
          </a:bodyPr>
          <a:lstStyle/>
          <a:p>
            <a:r>
              <a:rPr lang="en-US" dirty="0" smtClean="0"/>
              <a:t>TAU has been a long-time user of </a:t>
            </a:r>
            <a:r>
              <a:rPr lang="en-US" dirty="0" err="1" smtClean="0"/>
              <a:t>DyninstAPI</a:t>
            </a:r>
            <a:endParaRPr lang="en-US" dirty="0" smtClean="0"/>
          </a:p>
          <a:p>
            <a:r>
              <a:rPr lang="en-US" dirty="0" smtClean="0"/>
              <a:t>Using </a:t>
            </a:r>
            <a:r>
              <a:rPr lang="en-US" dirty="0" err="1" smtClean="0"/>
              <a:t>DyninstAPI</a:t>
            </a:r>
            <a:r>
              <a:rPr lang="ja-JP" altLang="en-US" dirty="0" smtClean="0"/>
              <a:t>’</a:t>
            </a:r>
            <a:r>
              <a:rPr lang="en-US" altLang="ja-JP" dirty="0" err="1" smtClean="0"/>
              <a:t>s</a:t>
            </a:r>
            <a:r>
              <a:rPr lang="en-US" altLang="ja-JP" dirty="0" smtClean="0"/>
              <a:t> binary re-writing capabilities, created a binary re-writer tool for TAU (</a:t>
            </a:r>
            <a:r>
              <a:rPr lang="en-US" altLang="ja-JP" dirty="0" err="1" smtClean="0">
                <a:latin typeface="Courier New"/>
                <a:cs typeface="Courier New"/>
              </a:rPr>
              <a:t>tau_run</a:t>
            </a:r>
            <a:r>
              <a:rPr lang="en-US" altLang="ja-JP" dirty="0" smtClean="0"/>
              <a:t>)</a:t>
            </a:r>
          </a:p>
          <a:p>
            <a:pPr lvl="1"/>
            <a:r>
              <a:rPr lang="en-US" dirty="0" smtClean="0"/>
              <a:t>Supports </a:t>
            </a:r>
            <a:r>
              <a:rPr lang="en-US" dirty="0" err="1" smtClean="0"/>
              <a:t>TAU's</a:t>
            </a:r>
            <a:r>
              <a:rPr lang="en-US" dirty="0" smtClean="0"/>
              <a:t> performance instrumentation</a:t>
            </a:r>
          </a:p>
          <a:p>
            <a:pPr lvl="1"/>
            <a:r>
              <a:rPr lang="en-US" dirty="0" smtClean="0"/>
              <a:t>Works with TAU instrumentation selection</a:t>
            </a:r>
          </a:p>
          <a:p>
            <a:pPr lvl="2"/>
            <a:r>
              <a:rPr lang="en-US" dirty="0" smtClean="0"/>
              <a:t>files and routines based on exclude/include lists</a:t>
            </a:r>
          </a:p>
          <a:p>
            <a:pPr lvl="1"/>
            <a:r>
              <a:rPr lang="en-US" dirty="0" smtClean="0"/>
              <a:t>TAU</a:t>
            </a:r>
            <a:r>
              <a:rPr lang="ja-JP" altLang="en-US" dirty="0" smtClean="0"/>
              <a:t>’</a:t>
            </a:r>
            <a:r>
              <a:rPr lang="en-US" altLang="ja-JP" dirty="0" err="1" smtClean="0"/>
              <a:t>s</a:t>
            </a:r>
            <a:r>
              <a:rPr lang="en-US" altLang="ja-JP" dirty="0" smtClean="0"/>
              <a:t> measurement library (DSO) is loaded by </a:t>
            </a:r>
            <a:r>
              <a:rPr lang="en-US" altLang="ja-JP" dirty="0" err="1" smtClean="0">
                <a:latin typeface="Courier New"/>
                <a:cs typeface="Courier New"/>
              </a:rPr>
              <a:t>tau_run</a:t>
            </a:r>
            <a:endParaRPr lang="en-US" altLang="ja-JP" dirty="0" smtClean="0">
              <a:latin typeface="Courier New"/>
              <a:cs typeface="Courier New"/>
            </a:endParaRPr>
          </a:p>
          <a:p>
            <a:pPr lvl="1"/>
            <a:r>
              <a:rPr lang="en-US" dirty="0" smtClean="0"/>
              <a:t>Runtime (pre-execution) and binary re-writing supported</a:t>
            </a:r>
          </a:p>
          <a:p>
            <a:r>
              <a:rPr lang="en-US" dirty="0" smtClean="0"/>
              <a:t>Simplifies code instrumentation and usage greatly!</a:t>
            </a:r>
          </a:p>
          <a:p>
            <a:pPr lvl="1">
              <a:buNone/>
            </a:pPr>
            <a:r>
              <a:rPr lang="en-US" dirty="0" smtClean="0"/>
              <a:t>	</a:t>
            </a:r>
            <a:r>
              <a:rPr lang="en-US" dirty="0" smtClean="0">
                <a:latin typeface="Courier New"/>
                <a:cs typeface="Courier New"/>
              </a:rPr>
              <a:t>% </a:t>
            </a:r>
            <a:r>
              <a:rPr lang="en-US" dirty="0" err="1" smtClean="0">
                <a:latin typeface="Courier New"/>
                <a:cs typeface="Courier New"/>
              </a:rPr>
              <a:t>tau_run</a:t>
            </a:r>
            <a:r>
              <a:rPr lang="en-US" dirty="0" smtClean="0">
                <a:latin typeface="Courier New"/>
                <a:cs typeface="Courier New"/>
              </a:rPr>
              <a:t> </a:t>
            </a:r>
            <a:r>
              <a:rPr lang="en-US" dirty="0" err="1" smtClean="0">
                <a:latin typeface="Courier New"/>
                <a:cs typeface="Courier New"/>
              </a:rPr>
              <a:t>a.out</a:t>
            </a:r>
            <a:r>
              <a:rPr lang="en-US" dirty="0" smtClean="0">
                <a:latin typeface="Courier New"/>
                <a:cs typeface="Courier New"/>
              </a:rPr>
              <a:t> –</a:t>
            </a:r>
            <a:r>
              <a:rPr lang="en-US" dirty="0" err="1" smtClean="0">
                <a:latin typeface="Courier New"/>
                <a:cs typeface="Courier New"/>
              </a:rPr>
              <a:t>o</a:t>
            </a:r>
            <a:r>
              <a:rPr lang="en-US" dirty="0" smtClean="0">
                <a:latin typeface="Courier New"/>
                <a:cs typeface="Courier New"/>
              </a:rPr>
              <a:t> </a:t>
            </a:r>
            <a:r>
              <a:rPr lang="en-US" dirty="0" err="1" smtClean="0">
                <a:latin typeface="Courier New"/>
                <a:cs typeface="Courier New"/>
              </a:rPr>
              <a:t>a.inst</a:t>
            </a:r>
            <a:endParaRPr lang="en-US" dirty="0" smtClean="0">
              <a:latin typeface="Courier New"/>
              <a:cs typeface="Courier New"/>
            </a:endParaRPr>
          </a:p>
          <a:p>
            <a:pPr lvl="1">
              <a:buNone/>
            </a:pPr>
            <a:r>
              <a:rPr lang="en-US" dirty="0" smtClean="0">
                <a:latin typeface="Courier New"/>
                <a:cs typeface="Courier New"/>
              </a:rPr>
              <a:t>	% </a:t>
            </a:r>
            <a:r>
              <a:rPr lang="en-US" dirty="0" err="1" smtClean="0">
                <a:latin typeface="Courier New"/>
                <a:cs typeface="Courier New"/>
              </a:rPr>
              <a:t>mpirun</a:t>
            </a:r>
            <a:r>
              <a:rPr lang="en-US" dirty="0" smtClean="0">
                <a:latin typeface="Courier New"/>
                <a:cs typeface="Courier New"/>
              </a:rPr>
              <a:t> –</a:t>
            </a:r>
            <a:r>
              <a:rPr lang="en-US" dirty="0" err="1" smtClean="0">
                <a:latin typeface="Courier New"/>
                <a:cs typeface="Courier New"/>
              </a:rPr>
              <a:t>np</a:t>
            </a:r>
            <a:r>
              <a:rPr lang="en-US" dirty="0" smtClean="0">
                <a:latin typeface="Courier New"/>
                <a:cs typeface="Courier New"/>
              </a:rPr>
              <a:t> 4 ./</a:t>
            </a:r>
            <a:r>
              <a:rPr lang="en-US" dirty="0" err="1" smtClean="0">
                <a:latin typeface="Courier New"/>
                <a:cs typeface="Courier New"/>
              </a:rPr>
              <a:t>a.inst</a:t>
            </a:r>
            <a:endParaRPr lang="en-US" dirty="0" smtClean="0">
              <a:latin typeface="Courier New"/>
              <a:cs typeface="Courier New"/>
            </a:endParaRPr>
          </a:p>
          <a:p>
            <a:r>
              <a:rPr lang="en-US" dirty="0" smtClean="0"/>
              <a:t>Support PEBIL and MAQAO binary instrumentation</a:t>
            </a:r>
          </a:p>
          <a:p>
            <a:endParaRPr lang="en-US" dirty="0"/>
          </a:p>
        </p:txBody>
      </p:sp>
      <p:sp>
        <p:nvSpPr>
          <p:cNvPr id="47105" name="Title 1"/>
          <p:cNvSpPr>
            <a:spLocks noGrp="1"/>
          </p:cNvSpPr>
          <p:nvPr>
            <p:ph type="title"/>
          </p:nvPr>
        </p:nvSpPr>
        <p:spPr/>
        <p:txBody>
          <a:bodyPr/>
          <a:lstStyle/>
          <a:p>
            <a:r>
              <a:rPr lang="en-US" dirty="0" smtClean="0"/>
              <a:t>Binary Instrumentation</a:t>
            </a:r>
            <a:endParaRPr lang="en-US" dirty="0"/>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ea typeface="ＭＳ Ｐゴシック" charset="-128"/>
                <a:cs typeface="ＭＳ Ｐゴシック" charset="-128"/>
              </a:rPr>
              <a:t>Library Interposition</a:t>
            </a:r>
          </a:p>
        </p:txBody>
      </p:sp>
      <p:sp>
        <p:nvSpPr>
          <p:cNvPr id="51202" name="Rectangle 3"/>
          <p:cNvSpPr>
            <a:spLocks noGrp="1" noChangeArrowheads="1"/>
          </p:cNvSpPr>
          <p:nvPr>
            <p:ph type="body" idx="1"/>
          </p:nvPr>
        </p:nvSpPr>
        <p:spPr>
          <a:xfrm>
            <a:off x="152400" y="990600"/>
            <a:ext cx="8991600" cy="5334000"/>
          </a:xfrm>
        </p:spPr>
        <p:txBody>
          <a:bodyPr>
            <a:normAutofit fontScale="92500"/>
          </a:bodyPr>
          <a:lstStyle/>
          <a:p>
            <a:r>
              <a:rPr lang="en-US" dirty="0">
                <a:ea typeface="ＭＳ Ｐゴシック" charset="-128"/>
                <a:cs typeface="ＭＳ Ｐゴシック" charset="-128"/>
              </a:rPr>
              <a:t>Simplify TAU usage to assess performance properties</a:t>
            </a:r>
          </a:p>
          <a:p>
            <a:pPr lvl="1"/>
            <a:r>
              <a:rPr lang="en-US" dirty="0"/>
              <a:t>Application, I/O,  memory, communication</a:t>
            </a:r>
          </a:p>
          <a:p>
            <a:r>
              <a:rPr lang="en-US" dirty="0">
                <a:ea typeface="ＭＳ Ｐゴシック" charset="-128"/>
                <a:cs typeface="ＭＳ Ｐゴシック" charset="-128"/>
              </a:rPr>
              <a:t>Designed a new tool that leverages runtime instrumentation by pre-loading measurement libraries</a:t>
            </a:r>
          </a:p>
          <a:p>
            <a:r>
              <a:rPr lang="en-US" dirty="0">
                <a:ea typeface="ＭＳ Ｐゴシック" charset="-128"/>
                <a:cs typeface="ＭＳ Ｐゴシック" charset="-128"/>
              </a:rPr>
              <a:t>Works on dynamic executables (default under Linux)</a:t>
            </a:r>
          </a:p>
          <a:p>
            <a:r>
              <a:rPr lang="en-US" dirty="0">
                <a:ea typeface="ＭＳ Ｐゴシック" charset="-128"/>
                <a:cs typeface="ＭＳ Ｐゴシック" charset="-128"/>
              </a:rPr>
              <a:t>Substitutes routines (e.g., I/O, MPI, memory allocation/</a:t>
            </a:r>
            <a:r>
              <a:rPr lang="en-US" dirty="0" err="1">
                <a:ea typeface="ＭＳ Ｐゴシック" charset="-128"/>
                <a:cs typeface="ＭＳ Ｐゴシック" charset="-128"/>
              </a:rPr>
              <a:t>deallocation</a:t>
            </a:r>
            <a:r>
              <a:rPr lang="en-US" dirty="0">
                <a:ea typeface="ＭＳ Ｐゴシック" charset="-128"/>
                <a:cs typeface="ＭＳ Ｐゴシック" charset="-128"/>
              </a:rPr>
              <a:t>) with instrumented calls</a:t>
            </a:r>
          </a:p>
          <a:p>
            <a:pPr lvl="1"/>
            <a:r>
              <a:rPr lang="en-US" dirty="0"/>
              <a:t>Interval events (e.g., time spent in write())</a:t>
            </a:r>
          </a:p>
          <a:p>
            <a:pPr lvl="1"/>
            <a:r>
              <a:rPr lang="en-US" dirty="0"/>
              <a:t>Atomic events (e.g., how much memory was allocated)</a:t>
            </a: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14</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dirty="0">
                <a:ea typeface="ＭＳ Ｐゴシック" charset="-128"/>
                <a:cs typeface="ＭＳ Ｐゴシック" charset="-128"/>
              </a:rPr>
              <a:t>TAU Execution Command – </a:t>
            </a:r>
            <a:r>
              <a:rPr lang="en-US" dirty="0" err="1">
                <a:ea typeface="ＭＳ Ｐゴシック" charset="-128"/>
                <a:cs typeface="ＭＳ Ｐゴシック" charset="-128"/>
              </a:rPr>
              <a:t>tau_exec</a:t>
            </a:r>
            <a:endParaRPr lang="en-US" dirty="0">
              <a:ea typeface="ＭＳ Ｐゴシック" charset="-128"/>
              <a:cs typeface="ＭＳ Ｐゴシック" charset="-128"/>
            </a:endParaRPr>
          </a:p>
        </p:txBody>
      </p:sp>
      <p:sp>
        <p:nvSpPr>
          <p:cNvPr id="53250" name="Rectangle 3"/>
          <p:cNvSpPr>
            <a:spLocks noGrp="1" noChangeArrowheads="1"/>
          </p:cNvSpPr>
          <p:nvPr>
            <p:ph type="body" idx="1"/>
          </p:nvPr>
        </p:nvSpPr>
        <p:spPr>
          <a:xfrm>
            <a:off x="152400" y="990600"/>
            <a:ext cx="8991600" cy="5404986"/>
          </a:xfrm>
        </p:spPr>
        <p:txBody>
          <a:bodyPr>
            <a:normAutofit lnSpcReduction="10000"/>
          </a:bodyPr>
          <a:lstStyle/>
          <a:p>
            <a:r>
              <a:rPr lang="en-US" dirty="0" err="1">
                <a:ea typeface="ＭＳ Ｐゴシック" charset="-128"/>
                <a:cs typeface="ＭＳ Ｐゴシック" charset="-128"/>
              </a:rPr>
              <a:t>Uninstrumented</a:t>
            </a:r>
            <a:r>
              <a:rPr lang="en-US" dirty="0">
                <a:ea typeface="ＭＳ Ｐゴシック" charset="-128"/>
                <a:cs typeface="ＭＳ Ｐゴシック" charset="-128"/>
              </a:rPr>
              <a:t> execution</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mpirun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np</a:t>
            </a:r>
            <a:r>
              <a:rPr lang="en-US" sz="2400" dirty="0">
                <a:latin typeface="Courier New" charset="0"/>
                <a:ea typeface="Courier New" charset="0"/>
                <a:cs typeface="Courier New" charset="0"/>
              </a:rPr>
              <a:t> 256 ./</a:t>
            </a:r>
            <a:r>
              <a:rPr lang="en-US" sz="2400" dirty="0" err="1">
                <a:latin typeface="Courier New" charset="0"/>
                <a:ea typeface="Courier New" charset="0"/>
                <a:cs typeface="Courier New" charset="0"/>
              </a:rPr>
              <a:t>a.out</a:t>
            </a:r>
            <a:endParaRPr lang="en-US" sz="2400" dirty="0">
              <a:latin typeface="Courier New" charset="0"/>
              <a:ea typeface="Courier New" charset="0"/>
              <a:cs typeface="Courier New" charset="0"/>
            </a:endParaRPr>
          </a:p>
          <a:p>
            <a:r>
              <a:rPr lang="en-US" dirty="0">
                <a:ea typeface="ＭＳ Ｐゴシック" charset="-128"/>
                <a:cs typeface="ＭＳ Ｐゴシック" charset="-128"/>
              </a:rPr>
              <a:t>Track MPI performance</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mpirun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np</a:t>
            </a:r>
            <a:r>
              <a:rPr lang="en-US" sz="2400" dirty="0">
                <a:latin typeface="Courier New" charset="0"/>
                <a:ea typeface="Courier New" charset="0"/>
                <a:cs typeface="Courier New" charset="0"/>
              </a:rPr>
              <a:t> 256  </a:t>
            </a:r>
            <a:r>
              <a:rPr lang="en-US" sz="2400" dirty="0" err="1">
                <a:latin typeface="Courier New" charset="0"/>
                <a:ea typeface="Courier New" charset="0"/>
                <a:cs typeface="Courier New" charset="0"/>
              </a:rPr>
              <a:t>tau_exec</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a.out</a:t>
            </a:r>
            <a:endParaRPr lang="en-US" sz="2400" dirty="0">
              <a:latin typeface="Courier New" charset="0"/>
              <a:ea typeface="Courier New" charset="0"/>
              <a:cs typeface="Courier New" charset="0"/>
            </a:endParaRPr>
          </a:p>
          <a:p>
            <a:r>
              <a:rPr lang="en-US" dirty="0">
                <a:ea typeface="ＭＳ Ｐゴシック" charset="-128"/>
                <a:cs typeface="ＭＳ Ｐゴシック" charset="-128"/>
              </a:rPr>
              <a:t>Track I/O and MPI performance (MPI</a:t>
            </a:r>
            <a:r>
              <a:rPr lang="en-US" dirty="0" smtClean="0">
                <a:ea typeface="ＭＳ Ｐゴシック" charset="-128"/>
                <a:cs typeface="ＭＳ Ｐゴシック" charset="-128"/>
              </a:rPr>
              <a:t> default</a:t>
            </a:r>
            <a:r>
              <a:rPr lang="en-US" dirty="0">
                <a:ea typeface="ＭＳ Ｐゴシック" charset="-128"/>
                <a:cs typeface="ＭＳ Ｐゴシック" charset="-128"/>
              </a:rPr>
              <a:t>)</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mpirun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np</a:t>
            </a:r>
            <a:r>
              <a:rPr lang="en-US" sz="2400" dirty="0">
                <a:latin typeface="Courier New" charset="0"/>
                <a:ea typeface="Courier New" charset="0"/>
                <a:cs typeface="Courier New" charset="0"/>
              </a:rPr>
              <a:t> 256 </a:t>
            </a:r>
            <a:r>
              <a:rPr lang="en-US" sz="2400" dirty="0" err="1">
                <a:latin typeface="Courier New" charset="0"/>
                <a:ea typeface="Courier New" charset="0"/>
                <a:cs typeface="Courier New" charset="0"/>
              </a:rPr>
              <a:t>tau_exec</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io</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a.out</a:t>
            </a:r>
            <a:endParaRPr lang="en-US" sz="2400" dirty="0">
              <a:latin typeface="Courier New" charset="0"/>
              <a:ea typeface="Courier New" charset="0"/>
              <a:cs typeface="Courier New" charset="0"/>
            </a:endParaRPr>
          </a:p>
          <a:p>
            <a:r>
              <a:rPr lang="en-US" dirty="0">
                <a:ea typeface="ＭＳ Ｐゴシック" charset="-128"/>
                <a:cs typeface="ＭＳ Ｐゴシック" charset="-128"/>
              </a:rPr>
              <a:t>Track memory operations</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setenv</a:t>
            </a:r>
            <a:r>
              <a:rPr lang="en-US" sz="2400" dirty="0">
                <a:latin typeface="Courier New" charset="0"/>
                <a:ea typeface="Courier New" charset="0"/>
                <a:cs typeface="Courier New" charset="0"/>
              </a:rPr>
              <a:t> TAU_TRACK_MEMORY_LEAKS   1</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mpirun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np</a:t>
            </a:r>
            <a:r>
              <a:rPr lang="en-US" sz="2400" dirty="0">
                <a:latin typeface="Courier New" charset="0"/>
                <a:ea typeface="Courier New" charset="0"/>
                <a:cs typeface="Courier New" charset="0"/>
              </a:rPr>
              <a:t> 256 </a:t>
            </a:r>
            <a:r>
              <a:rPr lang="en-US" sz="2400" dirty="0" err="1">
                <a:latin typeface="Courier New" charset="0"/>
                <a:ea typeface="Courier New" charset="0"/>
                <a:cs typeface="Courier New" charset="0"/>
              </a:rPr>
              <a:t>tau_exec</a:t>
            </a:r>
            <a:r>
              <a:rPr lang="en-US" sz="2400" dirty="0">
                <a:latin typeface="Courier New" charset="0"/>
                <a:ea typeface="Courier New" charset="0"/>
                <a:cs typeface="Courier New" charset="0"/>
              </a:rPr>
              <a:t> –memory ./</a:t>
            </a:r>
            <a:r>
              <a:rPr lang="en-US" sz="2400" dirty="0" err="1">
                <a:latin typeface="Courier New" charset="0"/>
                <a:ea typeface="Courier New" charset="0"/>
                <a:cs typeface="Courier New" charset="0"/>
              </a:rPr>
              <a:t>a.out</a:t>
            </a:r>
            <a:endParaRPr lang="en-US" sz="2400" dirty="0">
              <a:latin typeface="Courier New" charset="0"/>
              <a:ea typeface="Courier New" charset="0"/>
              <a:cs typeface="Courier New" charset="0"/>
            </a:endParaRPr>
          </a:p>
          <a:p>
            <a:r>
              <a:rPr lang="en-US" dirty="0">
                <a:ea typeface="ＭＳ Ｐゴシック" charset="-128"/>
                <a:cs typeface="ＭＳ Ｐゴシック" charset="-128"/>
              </a:rPr>
              <a:t>Track I/O performance and memory operations</a:t>
            </a:r>
          </a:p>
          <a:p>
            <a:pPr lvl="1">
              <a:buFont typeface="Wingdings" charset="2"/>
              <a:buNone/>
            </a:pP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mpirun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np</a:t>
            </a:r>
            <a:r>
              <a:rPr lang="en-US" sz="2400" dirty="0">
                <a:latin typeface="Courier New" charset="0"/>
                <a:ea typeface="Courier New" charset="0"/>
                <a:cs typeface="Courier New" charset="0"/>
              </a:rPr>
              <a:t> 256 </a:t>
            </a:r>
            <a:r>
              <a:rPr lang="en-US" sz="2400" dirty="0" err="1">
                <a:latin typeface="Courier New" charset="0"/>
                <a:ea typeface="Courier New" charset="0"/>
                <a:cs typeface="Courier New" charset="0"/>
              </a:rPr>
              <a:t>tau_exec</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io</a:t>
            </a:r>
            <a:r>
              <a:rPr lang="en-US" sz="2400" dirty="0">
                <a:latin typeface="Courier New" charset="0"/>
                <a:ea typeface="Courier New" charset="0"/>
                <a:cs typeface="Courier New" charset="0"/>
              </a:rPr>
              <a:t> –memory ./</a:t>
            </a:r>
            <a:r>
              <a:rPr lang="en-US" sz="2400" dirty="0" err="1">
                <a:latin typeface="Courier New" charset="0"/>
                <a:ea typeface="Courier New" charset="0"/>
                <a:cs typeface="Courier New" charset="0"/>
              </a:rPr>
              <a:t>a.out</a:t>
            </a:r>
            <a:endParaRPr lang="en-US" sz="2400" dirty="0">
              <a:latin typeface="Courier New" charset="0"/>
              <a:ea typeface="Courier New" charset="0"/>
              <a:cs typeface="Courier New" charset="0"/>
            </a:endParaRP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a:ea typeface="ＭＳ Ｐゴシック" charset="-128"/>
                <a:cs typeface="ＭＳ Ｐゴシック" charset="-128"/>
              </a:rPr>
              <a:t>POSIX I/O Calls Supported</a:t>
            </a:r>
          </a:p>
        </p:txBody>
      </p:sp>
      <p:sp>
        <p:nvSpPr>
          <p:cNvPr id="34819" name="Content Placeholder 9"/>
          <p:cNvSpPr>
            <a:spLocks noGrp="1"/>
          </p:cNvSpPr>
          <p:nvPr>
            <p:ph idx="1"/>
          </p:nvPr>
        </p:nvSpPr>
        <p:spPr>
          <a:xfrm>
            <a:off x="152400" y="990600"/>
            <a:ext cx="8991600" cy="5410200"/>
          </a:xfrm>
        </p:spPr>
        <p:txBody>
          <a:bodyPr>
            <a:normAutofit fontScale="92500"/>
          </a:bodyPr>
          <a:lstStyle/>
          <a:p>
            <a:pPr>
              <a:lnSpc>
                <a:spcPct val="80000"/>
              </a:lnSpc>
            </a:pPr>
            <a:r>
              <a:rPr lang="en-US" dirty="0" err="1">
                <a:ea typeface="ＭＳ Ｐゴシック" charset="-128"/>
                <a:cs typeface="ＭＳ Ｐゴシック" charset="-128"/>
              </a:rPr>
              <a:t>Unbuffered</a:t>
            </a:r>
            <a:r>
              <a:rPr lang="en-US" dirty="0">
                <a:ea typeface="ＭＳ Ｐゴシック" charset="-128"/>
                <a:cs typeface="ＭＳ Ｐゴシック" charset="-128"/>
              </a:rPr>
              <a:t> I/O</a:t>
            </a:r>
          </a:p>
          <a:p>
            <a:pPr lvl="1">
              <a:lnSpc>
                <a:spcPct val="80000"/>
              </a:lnSpc>
            </a:pPr>
            <a:r>
              <a:rPr lang="en-US" i="1" dirty="0">
                <a:ea typeface="Courier New" charset="0"/>
                <a:cs typeface="Courier New" charset="0"/>
              </a:rPr>
              <a:t>open, open64, close, read, write, </a:t>
            </a:r>
            <a:r>
              <a:rPr lang="en-US" i="1" dirty="0" err="1">
                <a:ea typeface="Courier New" charset="0"/>
                <a:cs typeface="Courier New" charset="0"/>
              </a:rPr>
              <a:t>readv</a:t>
            </a:r>
            <a:r>
              <a:rPr lang="en-US" i="1" dirty="0">
                <a:ea typeface="Courier New" charset="0"/>
                <a:cs typeface="Courier New" charset="0"/>
              </a:rPr>
              <a:t>, </a:t>
            </a:r>
            <a:r>
              <a:rPr lang="en-US" i="1" dirty="0" err="1">
                <a:ea typeface="Courier New" charset="0"/>
                <a:cs typeface="Courier New" charset="0"/>
              </a:rPr>
              <a:t>writev</a:t>
            </a:r>
            <a:r>
              <a:rPr lang="en-US" i="1" dirty="0">
                <a:ea typeface="Courier New" charset="0"/>
                <a:cs typeface="Courier New" charset="0"/>
              </a:rPr>
              <a:t>, </a:t>
            </a:r>
            <a:r>
              <a:rPr lang="en-US" i="1" dirty="0" err="1">
                <a:ea typeface="Courier New" charset="0"/>
                <a:cs typeface="Courier New" charset="0"/>
              </a:rPr>
              <a:t>creat</a:t>
            </a:r>
            <a:r>
              <a:rPr lang="en-US" i="1" dirty="0">
                <a:ea typeface="Courier New" charset="0"/>
                <a:cs typeface="Courier New" charset="0"/>
              </a:rPr>
              <a:t>, creat64</a:t>
            </a:r>
          </a:p>
          <a:p>
            <a:pPr>
              <a:lnSpc>
                <a:spcPct val="80000"/>
              </a:lnSpc>
            </a:pPr>
            <a:r>
              <a:rPr lang="en-US" dirty="0">
                <a:ea typeface="ＭＳ Ｐゴシック" charset="-128"/>
                <a:cs typeface="ＭＳ Ｐゴシック" charset="-128"/>
              </a:rPr>
              <a:t>Buffered I/O</a:t>
            </a:r>
          </a:p>
          <a:p>
            <a:pPr lvl="1">
              <a:lnSpc>
                <a:spcPct val="80000"/>
              </a:lnSpc>
            </a:pPr>
            <a:r>
              <a:rPr lang="en-US" i="1" dirty="0" err="1">
                <a:ea typeface="Courier New" charset="0"/>
                <a:cs typeface="Courier New" charset="0"/>
              </a:rPr>
              <a:t>fopen</a:t>
            </a:r>
            <a:r>
              <a:rPr lang="en-US" i="1" dirty="0">
                <a:ea typeface="Courier New" charset="0"/>
                <a:cs typeface="Courier New" charset="0"/>
              </a:rPr>
              <a:t>, fopen64, </a:t>
            </a:r>
            <a:r>
              <a:rPr lang="en-US" i="1" dirty="0" err="1">
                <a:ea typeface="Courier New" charset="0"/>
                <a:cs typeface="Courier New" charset="0"/>
              </a:rPr>
              <a:t>fdopen</a:t>
            </a:r>
            <a:r>
              <a:rPr lang="en-US" i="1" dirty="0">
                <a:ea typeface="Courier New" charset="0"/>
                <a:cs typeface="Courier New" charset="0"/>
              </a:rPr>
              <a:t>, </a:t>
            </a:r>
            <a:r>
              <a:rPr lang="en-US" i="1" dirty="0" err="1">
                <a:ea typeface="Courier New" charset="0"/>
                <a:cs typeface="Courier New" charset="0"/>
              </a:rPr>
              <a:t>freopen</a:t>
            </a:r>
            <a:r>
              <a:rPr lang="en-US" i="1" dirty="0">
                <a:ea typeface="Courier New" charset="0"/>
                <a:cs typeface="Courier New" charset="0"/>
              </a:rPr>
              <a:t>, </a:t>
            </a:r>
            <a:r>
              <a:rPr lang="en-US" i="1" dirty="0" err="1">
                <a:ea typeface="Courier New" charset="0"/>
                <a:cs typeface="Courier New" charset="0"/>
              </a:rPr>
              <a:t>fclose</a:t>
            </a:r>
            <a:endParaRPr lang="en-US" i="1" dirty="0">
              <a:ea typeface="Courier New" charset="0"/>
              <a:cs typeface="Courier New" charset="0"/>
            </a:endParaRPr>
          </a:p>
          <a:p>
            <a:pPr lvl="1">
              <a:lnSpc>
                <a:spcPct val="80000"/>
              </a:lnSpc>
            </a:pPr>
            <a:r>
              <a:rPr lang="en-US" i="1" dirty="0" err="1"/>
              <a:t>fprintf</a:t>
            </a:r>
            <a:r>
              <a:rPr lang="en-US" i="1" dirty="0"/>
              <a:t>, </a:t>
            </a:r>
            <a:r>
              <a:rPr lang="en-US" i="1" dirty="0" err="1"/>
              <a:t>fscanf</a:t>
            </a:r>
            <a:r>
              <a:rPr lang="en-US" i="1" dirty="0"/>
              <a:t>, </a:t>
            </a:r>
            <a:r>
              <a:rPr lang="en-US" i="1" dirty="0" err="1"/>
              <a:t>fwrite</a:t>
            </a:r>
            <a:r>
              <a:rPr lang="en-US" i="1" dirty="0"/>
              <a:t>, </a:t>
            </a:r>
            <a:r>
              <a:rPr lang="en-US" i="1" dirty="0" err="1"/>
              <a:t>fread</a:t>
            </a:r>
            <a:endParaRPr lang="en-US" i="1" dirty="0"/>
          </a:p>
          <a:p>
            <a:pPr>
              <a:lnSpc>
                <a:spcPct val="80000"/>
              </a:lnSpc>
            </a:pPr>
            <a:r>
              <a:rPr lang="en-US" dirty="0">
                <a:ea typeface="ＭＳ Ｐゴシック" charset="-128"/>
                <a:cs typeface="ＭＳ Ｐゴシック" charset="-128"/>
              </a:rPr>
              <a:t>Communication</a:t>
            </a:r>
          </a:p>
          <a:p>
            <a:pPr lvl="1">
              <a:lnSpc>
                <a:spcPct val="80000"/>
              </a:lnSpc>
            </a:pPr>
            <a:r>
              <a:rPr lang="en-US" i="1" dirty="0"/>
              <a:t>socket, pipe, </a:t>
            </a:r>
            <a:r>
              <a:rPr lang="en-US" i="1" dirty="0" err="1"/>
              <a:t>socketpair</a:t>
            </a:r>
            <a:r>
              <a:rPr lang="en-US" i="1" dirty="0"/>
              <a:t>, bind, accept, connect</a:t>
            </a:r>
          </a:p>
          <a:p>
            <a:pPr lvl="1">
              <a:lnSpc>
                <a:spcPct val="80000"/>
              </a:lnSpc>
            </a:pPr>
            <a:r>
              <a:rPr lang="en-US" i="1" dirty="0" err="1"/>
              <a:t>recv</a:t>
            </a:r>
            <a:r>
              <a:rPr lang="en-US" i="1" dirty="0"/>
              <a:t>, send, </a:t>
            </a:r>
            <a:r>
              <a:rPr lang="en-US" i="1" dirty="0" err="1"/>
              <a:t>sendto</a:t>
            </a:r>
            <a:r>
              <a:rPr lang="en-US" i="1" dirty="0"/>
              <a:t>, </a:t>
            </a:r>
            <a:r>
              <a:rPr lang="en-US" i="1" dirty="0" err="1"/>
              <a:t>recvfrom</a:t>
            </a:r>
            <a:r>
              <a:rPr lang="en-US" i="1" dirty="0"/>
              <a:t>, </a:t>
            </a:r>
            <a:r>
              <a:rPr lang="en-US" i="1" dirty="0" err="1"/>
              <a:t>pclose</a:t>
            </a:r>
            <a:endParaRPr lang="en-US" i="1" dirty="0"/>
          </a:p>
          <a:p>
            <a:pPr>
              <a:lnSpc>
                <a:spcPct val="80000"/>
              </a:lnSpc>
            </a:pPr>
            <a:r>
              <a:rPr lang="en-US" dirty="0">
                <a:ea typeface="ＭＳ Ｐゴシック" charset="-128"/>
                <a:cs typeface="ＭＳ Ｐゴシック" charset="-128"/>
              </a:rPr>
              <a:t>Control</a:t>
            </a:r>
          </a:p>
          <a:p>
            <a:pPr lvl="1">
              <a:lnSpc>
                <a:spcPct val="80000"/>
              </a:lnSpc>
            </a:pPr>
            <a:r>
              <a:rPr lang="en-US" i="1" dirty="0" err="1"/>
              <a:t>fcntl</a:t>
            </a:r>
            <a:r>
              <a:rPr lang="en-US" i="1" dirty="0"/>
              <a:t>, rewind, </a:t>
            </a:r>
            <a:r>
              <a:rPr lang="en-US" i="1" dirty="0" err="1"/>
              <a:t>lseek</a:t>
            </a:r>
            <a:r>
              <a:rPr lang="en-US" i="1" dirty="0"/>
              <a:t>, lseek64, </a:t>
            </a:r>
            <a:r>
              <a:rPr lang="en-US" i="1" dirty="0" err="1"/>
              <a:t>fseek</a:t>
            </a:r>
            <a:r>
              <a:rPr lang="en-US" i="1" dirty="0"/>
              <a:t>, dup, dup2, </a:t>
            </a:r>
            <a:r>
              <a:rPr lang="en-US" i="1" dirty="0" err="1"/>
              <a:t>mkstep</a:t>
            </a:r>
            <a:r>
              <a:rPr lang="en-US" i="1" dirty="0"/>
              <a:t>, </a:t>
            </a:r>
            <a:r>
              <a:rPr lang="en-US" i="1" dirty="0" err="1"/>
              <a:t>tmpfile</a:t>
            </a:r>
            <a:endParaRPr lang="en-US" i="1" dirty="0"/>
          </a:p>
          <a:p>
            <a:pPr>
              <a:lnSpc>
                <a:spcPct val="80000"/>
              </a:lnSpc>
            </a:pPr>
            <a:r>
              <a:rPr lang="en-US" dirty="0">
                <a:ea typeface="ＭＳ Ｐゴシック" charset="-128"/>
                <a:cs typeface="ＭＳ Ｐゴシック" charset="-128"/>
              </a:rPr>
              <a:t>Asynchronous I/O</a:t>
            </a:r>
          </a:p>
          <a:p>
            <a:pPr lvl="1">
              <a:lnSpc>
                <a:spcPct val="80000"/>
              </a:lnSpc>
            </a:pPr>
            <a:r>
              <a:rPr lang="en-US" i="1" dirty="0" err="1"/>
              <a:t>aio_{read,write,suspend,cancel,return</a:t>
            </a:r>
            <a:r>
              <a:rPr lang="en-US" i="1" dirty="0"/>
              <a:t>}, </a:t>
            </a:r>
            <a:r>
              <a:rPr lang="en-US" i="1" dirty="0" err="1"/>
              <a:t>lio_listio</a:t>
            </a:r>
            <a:endParaRPr lang="en-US" i="1" dirty="0"/>
          </a:p>
          <a:p>
            <a:pPr>
              <a:lnSpc>
                <a:spcPct val="80000"/>
              </a:lnSpc>
            </a:pPr>
            <a:endParaRPr lang="en-US" dirty="0">
              <a:ea typeface="ＭＳ Ｐゴシック" charset="-128"/>
              <a:cs typeface="ＭＳ Ｐゴシック" charset="-128"/>
            </a:endParaRP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16</a:t>
            </a:fld>
            <a:endParaRPr lang="en-US"/>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a:ea typeface="ＭＳ Ｐゴシック" charset="-128"/>
                <a:cs typeface="ＭＳ Ｐゴシック" charset="-128"/>
              </a:rPr>
              <a:t>Library wrapping – </a:t>
            </a:r>
            <a:r>
              <a:rPr lang="en-US" dirty="0" err="1">
                <a:ea typeface="ＭＳ Ｐゴシック" charset="-128"/>
                <a:cs typeface="ＭＳ Ｐゴシック" charset="-128"/>
              </a:rPr>
              <a:t>tau_gen_wrapper</a:t>
            </a:r>
            <a:endParaRPr lang="en-US" dirty="0">
              <a:ea typeface="ＭＳ Ｐゴシック" charset="-128"/>
              <a:cs typeface="ＭＳ Ｐゴシック" charset="-128"/>
            </a:endParaRPr>
          </a:p>
        </p:txBody>
      </p:sp>
      <p:sp>
        <p:nvSpPr>
          <p:cNvPr id="82947" name="Content Placeholder 2"/>
          <p:cNvSpPr>
            <a:spLocks noGrp="1"/>
          </p:cNvSpPr>
          <p:nvPr>
            <p:ph idx="1"/>
          </p:nvPr>
        </p:nvSpPr>
        <p:spPr>
          <a:xfrm>
            <a:off x="152400" y="990600"/>
            <a:ext cx="8991600" cy="5410200"/>
          </a:xfrm>
        </p:spPr>
        <p:txBody>
          <a:bodyPr>
            <a:normAutofit fontScale="85000" lnSpcReduction="10000"/>
          </a:bodyPr>
          <a:lstStyle/>
          <a:p>
            <a:pPr>
              <a:defRPr/>
            </a:pPr>
            <a:r>
              <a:rPr lang="en-US" dirty="0" smtClean="0"/>
              <a:t>How to instrument an external library without source?</a:t>
            </a:r>
          </a:p>
          <a:p>
            <a:pPr lvl="1">
              <a:defRPr/>
            </a:pPr>
            <a:r>
              <a:rPr lang="en-US" dirty="0" smtClean="0"/>
              <a:t>Source may not be available</a:t>
            </a:r>
          </a:p>
          <a:p>
            <a:pPr lvl="1">
              <a:defRPr/>
            </a:pPr>
            <a:r>
              <a:rPr lang="en-US" dirty="0" smtClean="0"/>
              <a:t>Library may be too cumbersome to build (with instrumentation)</a:t>
            </a:r>
          </a:p>
          <a:p>
            <a:pPr>
              <a:defRPr/>
            </a:pPr>
            <a:r>
              <a:rPr lang="en-US" dirty="0" smtClean="0"/>
              <a:t>Build a library wrapper tools</a:t>
            </a:r>
          </a:p>
          <a:p>
            <a:pPr lvl="1">
              <a:defRPr/>
            </a:pPr>
            <a:r>
              <a:rPr lang="en-US" dirty="0" smtClean="0"/>
              <a:t>Used PDT to parse header files</a:t>
            </a:r>
          </a:p>
          <a:p>
            <a:pPr lvl="1">
              <a:defRPr/>
            </a:pPr>
            <a:r>
              <a:rPr lang="en-US" dirty="0" smtClean="0"/>
              <a:t>Generate new header files with instrumentation files</a:t>
            </a:r>
          </a:p>
          <a:p>
            <a:pPr lvl="1">
              <a:defRPr/>
            </a:pPr>
            <a:r>
              <a:rPr lang="en-US" dirty="0" smtClean="0"/>
              <a:t>Three methods: runtime preloading, linking, redirecting headers</a:t>
            </a:r>
          </a:p>
          <a:p>
            <a:pPr>
              <a:defRPr/>
            </a:pPr>
            <a:r>
              <a:rPr lang="en-US" dirty="0" smtClean="0"/>
              <a:t>Add to </a:t>
            </a:r>
            <a:r>
              <a:rPr lang="en-US" dirty="0" smtClean="0">
                <a:latin typeface="Courier New"/>
                <a:cs typeface="Courier New"/>
              </a:rPr>
              <a:t>TAU_OPTIONS</a:t>
            </a:r>
            <a:r>
              <a:rPr lang="en-US" dirty="0" smtClean="0"/>
              <a:t> environment variable:</a:t>
            </a:r>
          </a:p>
          <a:p>
            <a:pPr lvl="2">
              <a:buFont typeface="Wingdings" charset="2"/>
              <a:buNone/>
              <a:defRPr/>
            </a:pPr>
            <a:r>
              <a:rPr lang="en-US" dirty="0" smtClean="0">
                <a:latin typeface="Courier New"/>
                <a:cs typeface="Courier New"/>
              </a:rPr>
              <a:t>–</a:t>
            </a:r>
            <a:r>
              <a:rPr lang="en-US" dirty="0" err="1" smtClean="0">
                <a:latin typeface="Courier New"/>
                <a:cs typeface="Courier New"/>
              </a:rPr>
              <a:t>optTauWrapFile</a:t>
            </a:r>
            <a:r>
              <a:rPr lang="en-US" dirty="0" smtClean="0">
                <a:latin typeface="Courier New"/>
                <a:cs typeface="Courier New"/>
              </a:rPr>
              <a:t>=&lt;</a:t>
            </a:r>
            <a:r>
              <a:rPr lang="en-US" dirty="0" err="1" smtClean="0">
                <a:latin typeface="Courier New"/>
                <a:cs typeface="Courier New"/>
              </a:rPr>
              <a:t>wrapperdir</a:t>
            </a:r>
            <a:r>
              <a:rPr lang="en-US" dirty="0" smtClean="0">
                <a:latin typeface="Courier New"/>
                <a:cs typeface="Courier New"/>
              </a:rPr>
              <a:t>&gt;/</a:t>
            </a:r>
            <a:r>
              <a:rPr lang="en-US" dirty="0" err="1" smtClean="0">
                <a:latin typeface="Courier New"/>
                <a:cs typeface="Courier New"/>
              </a:rPr>
              <a:t>link_options.tau</a:t>
            </a:r>
            <a:r>
              <a:rPr lang="en-US" dirty="0" smtClean="0">
                <a:latin typeface="Courier New"/>
                <a:cs typeface="Courier New"/>
              </a:rPr>
              <a:t> </a:t>
            </a:r>
            <a:endParaRPr lang="en-US" dirty="0" smtClean="0"/>
          </a:p>
          <a:p>
            <a:pPr>
              <a:defRPr/>
            </a:pPr>
            <a:r>
              <a:rPr lang="en-US" dirty="0" smtClean="0"/>
              <a:t>Wrapped library</a:t>
            </a:r>
          </a:p>
          <a:p>
            <a:pPr lvl="1">
              <a:defRPr/>
            </a:pPr>
            <a:r>
              <a:rPr lang="en-US" dirty="0" smtClean="0"/>
              <a:t>Redirects references at routine </a:t>
            </a:r>
            <a:r>
              <a:rPr lang="en-US" dirty="0" err="1" smtClean="0"/>
              <a:t>callsite</a:t>
            </a:r>
            <a:r>
              <a:rPr lang="en-US" dirty="0" smtClean="0"/>
              <a:t> to a wrapper call</a:t>
            </a:r>
          </a:p>
          <a:p>
            <a:pPr lvl="1">
              <a:defRPr/>
            </a:pPr>
            <a:r>
              <a:rPr lang="en-US" dirty="0" smtClean="0"/>
              <a:t>Wrapper internally calls the original</a:t>
            </a:r>
          </a:p>
          <a:p>
            <a:pPr lvl="1">
              <a:defRPr/>
            </a:pPr>
            <a:r>
              <a:rPr lang="en-US" dirty="0" smtClean="0"/>
              <a:t>Wrapper has TAU measurement code</a:t>
            </a: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17</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ea typeface="ＭＳ Ｐゴシック" charset="-128"/>
                <a:cs typeface="ＭＳ Ｐゴシック" charset="-128"/>
              </a:rPr>
              <a:t>HDF5 Library Wrapping</a:t>
            </a:r>
          </a:p>
        </p:txBody>
      </p:sp>
      <p:sp>
        <p:nvSpPr>
          <p:cNvPr id="5" name="Folded Corner 4"/>
          <p:cNvSpPr>
            <a:spLocks noChangeAspect="1"/>
          </p:cNvSpPr>
          <p:nvPr/>
        </p:nvSpPr>
        <p:spPr bwMode="auto">
          <a:xfrm>
            <a:off x="381000" y="914400"/>
            <a:ext cx="8511539" cy="5257800"/>
          </a:xfrm>
          <a:prstGeom prst="foldedCorner">
            <a:avLst>
              <a:gd name="adj" fmla="val 6845"/>
            </a:avLst>
          </a:prstGeom>
          <a:solidFill>
            <a:schemeClr val="bg1">
              <a:lumMod val="85000"/>
            </a:schemeClr>
          </a:solidFill>
          <a:ln w="12700" cap="flat" cmpd="sng" algn="ctr">
            <a:solidFill>
              <a:srgbClr val="000000"/>
            </a:solidFill>
            <a:prstDash val="solid"/>
            <a:round/>
            <a:headEnd type="none" w="med" len="med"/>
            <a:tailEnd type="none" w="med" len="med"/>
          </a:ln>
          <a:effectLst/>
        </p:spPr>
        <p:txBody>
          <a:bodyPr lIns="64284" tIns="32143" rIns="64284" bIns="32143"/>
          <a:lstStyle/>
          <a:p>
            <a:pPr>
              <a:defRPr/>
            </a:pPr>
            <a:r>
              <a:rPr lang="en-US" sz="1200" dirty="0">
                <a:latin typeface="Courier" charset="0"/>
                <a:ea typeface="Courier" charset="0"/>
                <a:cs typeface="Courier" charset="0"/>
              </a:rPr>
              <a:t>[</a:t>
            </a:r>
            <a:r>
              <a:rPr lang="en-US" sz="1200" dirty="0" err="1">
                <a:latin typeface="Courier" charset="0"/>
                <a:ea typeface="Courier" charset="0"/>
                <a:cs typeface="Courier" charset="0"/>
              </a:rPr>
              <a:t>sameer@zorak</a:t>
            </a:r>
            <a:r>
              <a:rPr lang="en-US" sz="1200" dirty="0">
                <a:latin typeface="Courier" charset="0"/>
                <a:ea typeface="Courier" charset="0"/>
                <a:cs typeface="Courier" charset="0"/>
              </a:rPr>
              <a:t>]$ </a:t>
            </a:r>
            <a:r>
              <a:rPr lang="en-US" sz="1200" dirty="0" err="1">
                <a:latin typeface="Courier" charset="0"/>
                <a:ea typeface="Courier" charset="0"/>
                <a:cs typeface="Courier" charset="0"/>
              </a:rPr>
              <a:t>tau_gen_wrapper</a:t>
            </a:r>
            <a:r>
              <a:rPr lang="en-US" sz="1200" b="1" dirty="0">
                <a:latin typeface="Courier" charset="0"/>
                <a:ea typeface="Courier" charset="0"/>
                <a:cs typeface="Courier" charset="0"/>
              </a:rPr>
              <a:t> hdf5.h /usr/lib/libhdf5.a -</a:t>
            </a:r>
            <a:r>
              <a:rPr lang="en-US" sz="1200" b="1" dirty="0" err="1">
                <a:latin typeface="Courier" charset="0"/>
                <a:ea typeface="Courier" charset="0"/>
                <a:cs typeface="Courier" charset="0"/>
              </a:rPr>
              <a:t>f</a:t>
            </a:r>
            <a:r>
              <a:rPr lang="en-US" sz="1200" b="1" dirty="0">
                <a:latin typeface="Courier" charset="0"/>
                <a:ea typeface="Courier" charset="0"/>
                <a:cs typeface="Courier" charset="0"/>
              </a:rPr>
              <a:t> </a:t>
            </a:r>
            <a:r>
              <a:rPr lang="en-US" sz="1200" b="1" dirty="0" err="1">
                <a:latin typeface="Courier" charset="0"/>
                <a:ea typeface="Courier" charset="0"/>
                <a:cs typeface="Courier" charset="0"/>
              </a:rPr>
              <a:t>select.tau</a:t>
            </a:r>
            <a:endParaRPr lang="en-US" sz="1200" b="1" dirty="0">
              <a:latin typeface="Courier" charset="0"/>
              <a:ea typeface="Courier" charset="0"/>
              <a:cs typeface="Courier" charset="0"/>
            </a:endParaRPr>
          </a:p>
          <a:p>
            <a:pPr>
              <a:defRPr/>
            </a:pPr>
            <a:endParaRPr lang="en-US" sz="1200" dirty="0">
              <a:solidFill>
                <a:srgbClr val="FF0000"/>
              </a:solidFill>
              <a:latin typeface="Courier" charset="0"/>
              <a:ea typeface="Courier" charset="0"/>
              <a:cs typeface="Courier" charset="0"/>
            </a:endParaRPr>
          </a:p>
          <a:p>
            <a:pPr>
              <a:defRPr/>
            </a:pPr>
            <a:r>
              <a:rPr lang="en-US" sz="1200" dirty="0">
                <a:solidFill>
                  <a:srgbClr val="FF0000"/>
                </a:solidFill>
                <a:latin typeface="Courier" charset="0"/>
                <a:ea typeface="Courier" charset="0"/>
                <a:cs typeface="Courier" charset="0"/>
              </a:rPr>
              <a:t>Usage : </a:t>
            </a:r>
            <a:r>
              <a:rPr lang="en-US" sz="1200" dirty="0" err="1">
                <a:solidFill>
                  <a:srgbClr val="FF0000"/>
                </a:solidFill>
                <a:latin typeface="Courier" charset="0"/>
                <a:ea typeface="Courier" charset="0"/>
                <a:cs typeface="Courier" charset="0"/>
              </a:rPr>
              <a:t>tau_gen_wrapper</a:t>
            </a:r>
            <a:r>
              <a:rPr lang="en-US" sz="1200" dirty="0">
                <a:solidFill>
                  <a:srgbClr val="FF0000"/>
                </a:solidFill>
                <a:latin typeface="Courier" charset="0"/>
                <a:ea typeface="Courier" charset="0"/>
                <a:cs typeface="Courier" charset="0"/>
              </a:rPr>
              <a:t> &lt;header&gt; &lt;library&gt; [-</a:t>
            </a:r>
            <a:r>
              <a:rPr lang="en-US" sz="1200" dirty="0" err="1">
                <a:solidFill>
                  <a:srgbClr val="FF0000"/>
                </a:solidFill>
                <a:latin typeface="Courier" charset="0"/>
                <a:ea typeface="Courier" charset="0"/>
                <a:cs typeface="Courier" charset="0"/>
              </a:rPr>
              <a:t>r|-d|-w</a:t>
            </a:r>
            <a:r>
              <a:rPr lang="en-US" sz="1200" dirty="0">
                <a:solidFill>
                  <a:srgbClr val="FF0000"/>
                </a:solidFill>
                <a:latin typeface="Courier" charset="0"/>
                <a:ea typeface="Courier" charset="0"/>
                <a:cs typeface="Courier" charset="0"/>
              </a:rPr>
              <a:t> (default)] [-</a:t>
            </a:r>
            <a:r>
              <a:rPr lang="en-US" sz="1200" dirty="0" err="1">
                <a:solidFill>
                  <a:srgbClr val="FF0000"/>
                </a:solidFill>
                <a:latin typeface="Courier" charset="0"/>
                <a:ea typeface="Courier" charset="0"/>
                <a:cs typeface="Courier" charset="0"/>
              </a:rPr>
              <a:t>g</a:t>
            </a:r>
            <a:r>
              <a:rPr lang="en-US" sz="1200" dirty="0">
                <a:solidFill>
                  <a:srgbClr val="FF0000"/>
                </a:solidFill>
                <a:latin typeface="Courier" charset="0"/>
                <a:ea typeface="Courier" charset="0"/>
                <a:cs typeface="Courier" charset="0"/>
              </a:rPr>
              <a:t> </a:t>
            </a:r>
            <a:r>
              <a:rPr lang="en-US" sz="1200" dirty="0" err="1">
                <a:solidFill>
                  <a:srgbClr val="FF0000"/>
                </a:solidFill>
                <a:latin typeface="Courier" charset="0"/>
                <a:ea typeface="Courier" charset="0"/>
                <a:cs typeface="Courier" charset="0"/>
              </a:rPr>
              <a:t>groupname</a:t>
            </a:r>
            <a:r>
              <a:rPr lang="en-US" sz="1200" dirty="0">
                <a:solidFill>
                  <a:srgbClr val="FF0000"/>
                </a:solidFill>
                <a:latin typeface="Courier" charset="0"/>
                <a:ea typeface="Courier" charset="0"/>
                <a:cs typeface="Courier" charset="0"/>
              </a:rPr>
              <a:t>] [-</a:t>
            </a:r>
            <a:r>
              <a:rPr lang="en-US" sz="1200" dirty="0" err="1">
                <a:solidFill>
                  <a:srgbClr val="FF0000"/>
                </a:solidFill>
                <a:latin typeface="Courier" charset="0"/>
                <a:ea typeface="Courier" charset="0"/>
                <a:cs typeface="Courier" charset="0"/>
              </a:rPr>
              <a:t>i</a:t>
            </a:r>
            <a:r>
              <a:rPr lang="en-US" sz="1200" dirty="0">
                <a:solidFill>
                  <a:srgbClr val="FF0000"/>
                </a:solidFill>
                <a:latin typeface="Courier" charset="0"/>
                <a:ea typeface="Courier" charset="0"/>
                <a:cs typeface="Courier" charset="0"/>
              </a:rPr>
              <a:t> </a:t>
            </a:r>
            <a:r>
              <a:rPr lang="en-US" sz="1200" dirty="0" err="1">
                <a:solidFill>
                  <a:srgbClr val="FF0000"/>
                </a:solidFill>
                <a:latin typeface="Courier" charset="0"/>
                <a:ea typeface="Courier" charset="0"/>
                <a:cs typeface="Courier" charset="0"/>
              </a:rPr>
              <a:t>headerfile</a:t>
            </a:r>
            <a:r>
              <a:rPr lang="en-US" sz="1200" dirty="0">
                <a:solidFill>
                  <a:srgbClr val="FF0000"/>
                </a:solidFill>
                <a:latin typeface="Courier" charset="0"/>
                <a:ea typeface="Courier" charset="0"/>
                <a:cs typeface="Courier" charset="0"/>
              </a:rPr>
              <a:t>] [-</a:t>
            </a:r>
            <a:r>
              <a:rPr lang="en-US" sz="1200" dirty="0" err="1">
                <a:solidFill>
                  <a:srgbClr val="FF0000"/>
                </a:solidFill>
                <a:latin typeface="Courier" charset="0"/>
                <a:ea typeface="Courier" charset="0"/>
                <a:cs typeface="Courier" charset="0"/>
              </a:rPr>
              <a:t>c|-c++|-fortran</a:t>
            </a:r>
            <a:r>
              <a:rPr lang="en-US" sz="1200" dirty="0">
                <a:solidFill>
                  <a:srgbClr val="FF0000"/>
                </a:solidFill>
                <a:latin typeface="Courier" charset="0"/>
                <a:ea typeface="Courier" charset="0"/>
                <a:cs typeface="Courier" charset="0"/>
              </a:rPr>
              <a:t>] [-</a:t>
            </a:r>
            <a:r>
              <a:rPr lang="en-US" sz="1200" dirty="0" err="1">
                <a:solidFill>
                  <a:srgbClr val="FF0000"/>
                </a:solidFill>
                <a:latin typeface="Courier" charset="0"/>
                <a:ea typeface="Courier" charset="0"/>
                <a:cs typeface="Courier" charset="0"/>
              </a:rPr>
              <a:t>f</a:t>
            </a:r>
            <a:r>
              <a:rPr lang="en-US" sz="1200" dirty="0">
                <a:solidFill>
                  <a:srgbClr val="FF0000"/>
                </a:solidFill>
                <a:latin typeface="Courier" charset="0"/>
                <a:ea typeface="Courier" charset="0"/>
                <a:cs typeface="Courier" charset="0"/>
              </a:rPr>
              <a:t> &lt;</a:t>
            </a:r>
            <a:r>
              <a:rPr lang="en-US" sz="1200" dirty="0" err="1">
                <a:solidFill>
                  <a:srgbClr val="FF0000"/>
                </a:solidFill>
                <a:latin typeface="Courier" charset="0"/>
                <a:ea typeface="Courier" charset="0"/>
                <a:cs typeface="Courier" charset="0"/>
              </a:rPr>
              <a:t>instr_req_file</a:t>
            </a:r>
            <a:r>
              <a:rPr lang="en-US" sz="1200" dirty="0">
                <a:solidFill>
                  <a:srgbClr val="FF0000"/>
                </a:solidFill>
                <a:latin typeface="Courier" charset="0"/>
                <a:ea typeface="Courier" charset="0"/>
                <a:cs typeface="Courier" charset="0"/>
              </a:rPr>
              <a:t>&gt; ]</a:t>
            </a:r>
          </a:p>
          <a:p>
            <a:pPr>
              <a:buFontTx/>
              <a:buChar char="•"/>
              <a:defRPr/>
            </a:pPr>
            <a:r>
              <a:rPr lang="en-US" sz="1200" dirty="0">
                <a:latin typeface="Courier" charset="0"/>
                <a:ea typeface="Courier" charset="0"/>
                <a:cs typeface="Courier" charset="0"/>
              </a:rPr>
              <a:t> instruments using runtime preloading (-</a:t>
            </a:r>
            <a:r>
              <a:rPr lang="en-US" sz="1200" dirty="0" err="1">
                <a:latin typeface="Courier" charset="0"/>
                <a:ea typeface="Courier" charset="0"/>
                <a:cs typeface="Courier" charset="0"/>
              </a:rPr>
              <a:t>r</a:t>
            </a:r>
            <a:r>
              <a:rPr lang="en-US" sz="1200" dirty="0">
                <a:latin typeface="Courier" charset="0"/>
                <a:ea typeface="Courier" charset="0"/>
                <a:cs typeface="Courier" charset="0"/>
              </a:rPr>
              <a:t>), or -</a:t>
            </a:r>
            <a:r>
              <a:rPr lang="en-US" sz="1200" dirty="0" err="1">
                <a:latin typeface="Courier" charset="0"/>
                <a:ea typeface="Courier" charset="0"/>
                <a:cs typeface="Courier" charset="0"/>
              </a:rPr>
              <a:t>Wl</a:t>
            </a:r>
            <a:r>
              <a:rPr lang="en-US" sz="1200" dirty="0">
                <a:latin typeface="Courier" charset="0"/>
                <a:ea typeface="Courier" charset="0"/>
                <a:cs typeface="Courier" charset="0"/>
              </a:rPr>
              <a:t>,-wrap linker (-</a:t>
            </a:r>
            <a:r>
              <a:rPr lang="en-US" sz="1200" dirty="0" err="1">
                <a:latin typeface="Courier" charset="0"/>
                <a:ea typeface="Courier" charset="0"/>
                <a:cs typeface="Courier" charset="0"/>
              </a:rPr>
              <a:t>w</a:t>
            </a:r>
            <a:r>
              <a:rPr lang="en-US" sz="1200" dirty="0">
                <a:latin typeface="Courier" charset="0"/>
                <a:ea typeface="Courier" charset="0"/>
                <a:cs typeface="Courier" charset="0"/>
              </a:rPr>
              <a:t>), redirection of header file to redefine the wrapped routine (-</a:t>
            </a:r>
            <a:r>
              <a:rPr lang="en-US" sz="1200" dirty="0" err="1">
                <a:latin typeface="Courier" charset="0"/>
                <a:ea typeface="Courier" charset="0"/>
                <a:cs typeface="Courier" charset="0"/>
              </a:rPr>
              <a:t>d</a:t>
            </a:r>
            <a:r>
              <a:rPr lang="en-US" sz="1200" dirty="0">
                <a:latin typeface="Courier" charset="0"/>
                <a:ea typeface="Courier" charset="0"/>
                <a:cs typeface="Courier" charset="0"/>
              </a:rPr>
              <a:t>)</a:t>
            </a:r>
          </a:p>
          <a:p>
            <a:pPr>
              <a:buFontTx/>
              <a:buChar char="•"/>
              <a:defRPr/>
            </a:pPr>
            <a:r>
              <a:rPr lang="en-US" sz="1200" dirty="0">
                <a:latin typeface="Courier" charset="0"/>
                <a:ea typeface="Courier" charset="0"/>
                <a:cs typeface="Courier" charset="0"/>
              </a:rPr>
              <a:t> instrumentation specification file (</a:t>
            </a:r>
            <a:r>
              <a:rPr lang="en-US" sz="1200" dirty="0" err="1">
                <a:latin typeface="Courier" charset="0"/>
                <a:ea typeface="Courier" charset="0"/>
                <a:cs typeface="Courier" charset="0"/>
              </a:rPr>
              <a:t>select.tau</a:t>
            </a:r>
            <a:r>
              <a:rPr lang="en-US" sz="1200" dirty="0">
                <a:latin typeface="Courier" charset="0"/>
                <a:ea typeface="Courier" charset="0"/>
                <a:cs typeface="Courier" charset="0"/>
              </a:rPr>
              <a:t>)</a:t>
            </a:r>
          </a:p>
          <a:p>
            <a:pPr>
              <a:buFontTx/>
              <a:buChar char="•"/>
              <a:defRPr/>
            </a:pPr>
            <a:r>
              <a:rPr lang="en-US" sz="1200" dirty="0">
                <a:latin typeface="Courier" charset="0"/>
                <a:ea typeface="Courier" charset="0"/>
                <a:cs typeface="Courier" charset="0"/>
              </a:rPr>
              <a:t> group (hdf5)</a:t>
            </a:r>
          </a:p>
          <a:p>
            <a:pPr>
              <a:buFontTx/>
              <a:buChar char="•"/>
              <a:defRPr/>
            </a:pPr>
            <a:r>
              <a:rPr lang="en-US" sz="1200" dirty="0">
                <a:latin typeface="Courier" charset="0"/>
                <a:ea typeface="Courier" charset="0"/>
                <a:cs typeface="Courier" charset="0"/>
              </a:rPr>
              <a:t> </a:t>
            </a:r>
            <a:r>
              <a:rPr lang="en-US" sz="1200" dirty="0" err="1">
                <a:latin typeface="Courier" charset="0"/>
                <a:ea typeface="Courier" charset="0"/>
                <a:cs typeface="Courier" charset="0"/>
              </a:rPr>
              <a:t>tau_exec</a:t>
            </a:r>
            <a:r>
              <a:rPr lang="en-US" sz="1200" dirty="0">
                <a:latin typeface="Courier" charset="0"/>
                <a:ea typeface="Courier" charset="0"/>
                <a:cs typeface="Courier" charset="0"/>
              </a:rPr>
              <a:t> loads libhdf5_wrap.so shared library using –</a:t>
            </a:r>
            <a:r>
              <a:rPr lang="en-US" sz="1200" dirty="0" err="1">
                <a:latin typeface="Courier" charset="0"/>
                <a:ea typeface="Courier" charset="0"/>
                <a:cs typeface="Courier" charset="0"/>
              </a:rPr>
              <a:t>loadlib</a:t>
            </a:r>
            <a:r>
              <a:rPr lang="en-US" sz="1200" dirty="0">
                <a:latin typeface="Courier" charset="0"/>
                <a:ea typeface="Courier" charset="0"/>
                <a:cs typeface="Courier" charset="0"/>
              </a:rPr>
              <a:t>=&lt;</a:t>
            </a:r>
            <a:r>
              <a:rPr lang="en-US" sz="1200" dirty="0" err="1">
                <a:latin typeface="Courier" charset="0"/>
                <a:ea typeface="Courier" charset="0"/>
                <a:cs typeface="Courier" charset="0"/>
              </a:rPr>
              <a:t>libwrap_pkg.so</a:t>
            </a:r>
            <a:r>
              <a:rPr lang="en-US" sz="1200" dirty="0">
                <a:latin typeface="Courier" charset="0"/>
                <a:ea typeface="Courier" charset="0"/>
                <a:cs typeface="Courier" charset="0"/>
              </a:rPr>
              <a:t>&gt;</a:t>
            </a:r>
          </a:p>
          <a:p>
            <a:pPr>
              <a:buFontTx/>
              <a:buChar char="•"/>
              <a:defRPr/>
            </a:pPr>
            <a:r>
              <a:rPr lang="en-US" sz="1200" dirty="0">
                <a:latin typeface="Courier" charset="0"/>
                <a:ea typeface="Courier" charset="0"/>
                <a:cs typeface="Courier" charset="0"/>
              </a:rPr>
              <a:t> creates the wrapper/ directory with -opt</a:t>
            </a:r>
          </a:p>
          <a:p>
            <a:pPr>
              <a:defRPr/>
            </a:pPr>
            <a:endParaRPr lang="en-US" sz="1200" dirty="0">
              <a:latin typeface="Courier" charset="0"/>
              <a:ea typeface="Courier" charset="0"/>
              <a:cs typeface="Courier" charset="0"/>
            </a:endParaRPr>
          </a:p>
          <a:p>
            <a:pPr>
              <a:defRPr/>
            </a:pPr>
            <a:r>
              <a:rPr lang="en-US" sz="1200" dirty="0">
                <a:latin typeface="Courier" charset="0"/>
                <a:ea typeface="Courier" charset="0"/>
                <a:cs typeface="Courier" charset="0"/>
              </a:rPr>
              <a:t>NODE 0;CONTEXT 0;THREAD 0:</a:t>
            </a:r>
          </a:p>
          <a:p>
            <a:pPr>
              <a:defRPr/>
            </a:pPr>
            <a:r>
              <a:rPr lang="en-US" sz="1200" dirty="0">
                <a:latin typeface="Courier" charset="0"/>
                <a:ea typeface="Courier" charset="0"/>
                <a:cs typeface="Courier" charset="0"/>
              </a:rPr>
              <a:t>---------------------------------------------------------------------------------------</a:t>
            </a:r>
          </a:p>
          <a:p>
            <a:pPr>
              <a:defRPr/>
            </a:pPr>
            <a:r>
              <a:rPr lang="en-US" sz="1200" dirty="0">
                <a:latin typeface="Courier" charset="0"/>
                <a:ea typeface="Courier" charset="0"/>
                <a:cs typeface="Courier" charset="0"/>
              </a:rPr>
              <a:t>%Time    Exclusive    Inclusive       #Call      #</a:t>
            </a:r>
            <a:r>
              <a:rPr lang="en-US" sz="1200" dirty="0" err="1">
                <a:latin typeface="Courier" charset="0"/>
                <a:ea typeface="Courier" charset="0"/>
                <a:cs typeface="Courier" charset="0"/>
              </a:rPr>
              <a:t>Subrs</a:t>
            </a:r>
            <a:r>
              <a:rPr lang="en-US" sz="1200" dirty="0">
                <a:latin typeface="Courier" charset="0"/>
                <a:ea typeface="Courier" charset="0"/>
                <a:cs typeface="Courier" charset="0"/>
              </a:rPr>
              <a:t>  Inclusive Name</a:t>
            </a:r>
          </a:p>
          <a:p>
            <a:pPr>
              <a:defRPr/>
            </a:pPr>
            <a:r>
              <a:rPr lang="en-US" sz="1200" dirty="0">
                <a:latin typeface="Courier" charset="0"/>
                <a:ea typeface="Courier" charset="0"/>
                <a:cs typeface="Courier" charset="0"/>
              </a:rPr>
              <a:t>              </a:t>
            </a:r>
            <a:r>
              <a:rPr lang="en-US" sz="1200" dirty="0" err="1">
                <a:latin typeface="Courier" charset="0"/>
                <a:ea typeface="Courier" charset="0"/>
                <a:cs typeface="Courier" charset="0"/>
              </a:rPr>
              <a:t>msec</a:t>
            </a:r>
            <a:r>
              <a:rPr lang="en-US" sz="1200" dirty="0">
                <a:latin typeface="Courier" charset="0"/>
                <a:ea typeface="Courier" charset="0"/>
                <a:cs typeface="Courier" charset="0"/>
              </a:rPr>
              <a:t>   total </a:t>
            </a:r>
            <a:r>
              <a:rPr lang="en-US" sz="1200" dirty="0" err="1">
                <a:latin typeface="Courier" charset="0"/>
                <a:ea typeface="Courier" charset="0"/>
                <a:cs typeface="Courier" charset="0"/>
              </a:rPr>
              <a:t>msec</a:t>
            </a:r>
            <a:r>
              <a:rPr lang="en-US" sz="1200" dirty="0">
                <a:latin typeface="Courier" charset="0"/>
                <a:ea typeface="Courier" charset="0"/>
                <a:cs typeface="Courier" charset="0"/>
              </a:rPr>
              <a:t>                          </a:t>
            </a:r>
            <a:r>
              <a:rPr lang="en-US" sz="1200" dirty="0" err="1">
                <a:latin typeface="Courier" charset="0"/>
                <a:ea typeface="Courier" charset="0"/>
                <a:cs typeface="Courier" charset="0"/>
              </a:rPr>
              <a:t>usec</a:t>
            </a:r>
            <a:r>
              <a:rPr lang="en-US" sz="1200" dirty="0">
                <a:latin typeface="Courier" charset="0"/>
                <a:ea typeface="Courier" charset="0"/>
                <a:cs typeface="Courier" charset="0"/>
              </a:rPr>
              <a:t>/call</a:t>
            </a:r>
          </a:p>
          <a:p>
            <a:pPr>
              <a:defRPr/>
            </a:pPr>
            <a:r>
              <a:rPr lang="en-US" sz="1200" dirty="0">
                <a:latin typeface="Courier" charset="0"/>
                <a:ea typeface="Courier" charset="0"/>
                <a:cs typeface="Courier" charset="0"/>
              </a:rPr>
              <a:t>---------------------------------------------------------------------------------------</a:t>
            </a:r>
          </a:p>
          <a:p>
            <a:pPr>
              <a:defRPr/>
            </a:pPr>
            <a:r>
              <a:rPr lang="en-US" sz="1200" dirty="0">
                <a:latin typeface="Courier" charset="0"/>
                <a:ea typeface="Courier" charset="0"/>
                <a:cs typeface="Courier" charset="0"/>
              </a:rPr>
              <a:t>100.0        0.057            1           1          13       1236 .TAU Application</a:t>
            </a:r>
          </a:p>
          <a:p>
            <a:pPr>
              <a:defRPr/>
            </a:pPr>
            <a:r>
              <a:rPr lang="en-US" sz="1200" dirty="0">
                <a:latin typeface="Courier" charset="0"/>
                <a:ea typeface="Courier" charset="0"/>
                <a:cs typeface="Courier" charset="0"/>
              </a:rPr>
              <a:t> 70.8        0.875        0.875           1           0        875 </a:t>
            </a:r>
            <a:r>
              <a:rPr lang="en-US" sz="1200" dirty="0" err="1">
                <a:latin typeface="Courier" charset="0"/>
                <a:ea typeface="Courier" charset="0"/>
                <a:cs typeface="Courier" charset="0"/>
              </a:rPr>
              <a:t>hid_t</a:t>
            </a:r>
            <a:r>
              <a:rPr lang="en-US" sz="1200" dirty="0">
                <a:latin typeface="Courier" charset="0"/>
                <a:ea typeface="Courier" charset="0"/>
                <a:cs typeface="Courier" charset="0"/>
              </a:rPr>
              <a:t> H5Fcreate()</a:t>
            </a:r>
          </a:p>
          <a:p>
            <a:pPr>
              <a:defRPr/>
            </a:pPr>
            <a:r>
              <a:rPr lang="en-US" sz="1200" dirty="0">
                <a:latin typeface="Courier" charset="0"/>
                <a:ea typeface="Courier" charset="0"/>
                <a:cs typeface="Courier" charset="0"/>
              </a:rPr>
              <a:t>  9.7         0.12         0.12           1           0        120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H5Fclose()</a:t>
            </a:r>
          </a:p>
          <a:p>
            <a:pPr>
              <a:defRPr/>
            </a:pPr>
            <a:r>
              <a:rPr lang="en-US" sz="1200" dirty="0">
                <a:latin typeface="Courier" charset="0"/>
                <a:ea typeface="Courier" charset="0"/>
                <a:cs typeface="Courier" charset="0"/>
              </a:rPr>
              <a:t>  6.0        0.074        0.074           1           0         74 </a:t>
            </a:r>
            <a:r>
              <a:rPr lang="en-US" sz="1200" dirty="0" err="1">
                <a:latin typeface="Courier" charset="0"/>
                <a:ea typeface="Courier" charset="0"/>
                <a:cs typeface="Courier" charset="0"/>
              </a:rPr>
              <a:t>hid_t</a:t>
            </a:r>
            <a:r>
              <a:rPr lang="en-US" sz="1200" dirty="0">
                <a:latin typeface="Courier" charset="0"/>
                <a:ea typeface="Courier" charset="0"/>
                <a:cs typeface="Courier" charset="0"/>
              </a:rPr>
              <a:t> H5Dcreate()</a:t>
            </a:r>
          </a:p>
          <a:p>
            <a:pPr>
              <a:defRPr/>
            </a:pPr>
            <a:r>
              <a:rPr lang="en-US" sz="1200" dirty="0">
                <a:latin typeface="Courier" charset="0"/>
                <a:ea typeface="Courier" charset="0"/>
                <a:cs typeface="Courier" charset="0"/>
              </a:rPr>
              <a:t>  3.1        0.038        0.038           1           0         38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H5Dwrite()</a:t>
            </a:r>
          </a:p>
          <a:p>
            <a:pPr>
              <a:defRPr/>
            </a:pPr>
            <a:r>
              <a:rPr lang="en-US" sz="1200" dirty="0">
                <a:latin typeface="Courier" charset="0"/>
                <a:ea typeface="Courier" charset="0"/>
                <a:cs typeface="Courier" charset="0"/>
              </a:rPr>
              <a:t>  2.6        0.032        0.032           1           0         32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H5Dclose()</a:t>
            </a:r>
          </a:p>
          <a:p>
            <a:pPr>
              <a:defRPr/>
            </a:pPr>
            <a:r>
              <a:rPr lang="en-US" sz="1200" dirty="0">
                <a:latin typeface="Courier" charset="0"/>
                <a:ea typeface="Courier" charset="0"/>
                <a:cs typeface="Courier" charset="0"/>
              </a:rPr>
              <a:t>  2.1        0.026        0.026           1           0         26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H5check_version()</a:t>
            </a:r>
          </a:p>
          <a:p>
            <a:pPr>
              <a:defRPr/>
            </a:pPr>
            <a:r>
              <a:rPr lang="en-US" sz="1200" dirty="0">
                <a:latin typeface="Courier" charset="0"/>
                <a:ea typeface="Courier" charset="0"/>
                <a:cs typeface="Courier" charset="0"/>
              </a:rPr>
              <a:t>  0.6        0.008        0.008           1           0          8 </a:t>
            </a:r>
            <a:r>
              <a:rPr lang="en-US" sz="1200" dirty="0" err="1">
                <a:latin typeface="Courier" charset="0"/>
                <a:ea typeface="Courier" charset="0"/>
                <a:cs typeface="Courier" charset="0"/>
              </a:rPr>
              <a:t>hid_t</a:t>
            </a:r>
            <a:r>
              <a:rPr lang="en-US" sz="1200" dirty="0">
                <a:latin typeface="Courier" charset="0"/>
                <a:ea typeface="Courier" charset="0"/>
                <a:cs typeface="Courier" charset="0"/>
              </a:rPr>
              <a:t> H5Screate_simple()</a:t>
            </a:r>
          </a:p>
          <a:p>
            <a:pPr>
              <a:defRPr/>
            </a:pPr>
            <a:r>
              <a:rPr lang="en-US" sz="1200" dirty="0">
                <a:latin typeface="Courier" charset="0"/>
                <a:ea typeface="Courier" charset="0"/>
                <a:cs typeface="Courier" charset="0"/>
              </a:rPr>
              <a:t>  0.2        0.002        0.002           1           0          2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H5Tset_order()</a:t>
            </a:r>
          </a:p>
          <a:p>
            <a:pPr>
              <a:defRPr/>
            </a:pPr>
            <a:r>
              <a:rPr lang="en-US" sz="1200" dirty="0">
                <a:latin typeface="Courier" charset="0"/>
                <a:ea typeface="Courier" charset="0"/>
                <a:cs typeface="Courier" charset="0"/>
              </a:rPr>
              <a:t>  0.2        0.002        0.002           1           0          2 </a:t>
            </a:r>
            <a:r>
              <a:rPr lang="en-US" sz="1200" dirty="0" err="1">
                <a:latin typeface="Courier" charset="0"/>
                <a:ea typeface="Courier" charset="0"/>
                <a:cs typeface="Courier" charset="0"/>
              </a:rPr>
              <a:t>hid_t</a:t>
            </a:r>
            <a:r>
              <a:rPr lang="en-US" sz="1200" dirty="0">
                <a:latin typeface="Courier" charset="0"/>
                <a:ea typeface="Courier" charset="0"/>
                <a:cs typeface="Courier" charset="0"/>
              </a:rPr>
              <a:t> H5Tcopy()</a:t>
            </a:r>
          </a:p>
          <a:p>
            <a:pPr>
              <a:defRPr/>
            </a:pPr>
            <a:r>
              <a:rPr lang="en-US" sz="1200" dirty="0">
                <a:latin typeface="Courier" charset="0"/>
                <a:ea typeface="Courier" charset="0"/>
                <a:cs typeface="Courier" charset="0"/>
              </a:rPr>
              <a:t>  0.1        0.001        0.001           1           0          1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H5Sclose()</a:t>
            </a:r>
          </a:p>
          <a:p>
            <a:pPr>
              <a:defRPr/>
            </a:pPr>
            <a:r>
              <a:rPr lang="en-US" sz="1200" dirty="0">
                <a:latin typeface="Courier" charset="0"/>
                <a:ea typeface="Courier" charset="0"/>
                <a:cs typeface="Courier" charset="0"/>
              </a:rPr>
              <a:t>  0.1        0.001        0.001           2           0          0 </a:t>
            </a:r>
            <a:r>
              <a:rPr lang="en-US" sz="1200" dirty="0" err="1">
                <a:latin typeface="Courier" charset="0"/>
                <a:ea typeface="Courier" charset="0"/>
                <a:cs typeface="Courier" charset="0"/>
              </a:rPr>
              <a:t>herr_t</a:t>
            </a:r>
            <a:r>
              <a:rPr lang="en-US" sz="1200" dirty="0">
                <a:latin typeface="Courier" charset="0"/>
                <a:ea typeface="Courier" charset="0"/>
                <a:cs typeface="Courier" charset="0"/>
              </a:rPr>
              <a:t> H5open()</a:t>
            </a: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18</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7"/>
          <p:cNvSpPr>
            <a:spLocks noGrp="1" noChangeArrowheads="1"/>
          </p:cNvSpPr>
          <p:nvPr>
            <p:ph idx="1"/>
          </p:nvPr>
        </p:nvSpPr>
        <p:spPr/>
        <p:txBody>
          <a:bodyPr>
            <a:normAutofit fontScale="92500" lnSpcReduction="10000"/>
          </a:bodyPr>
          <a:lstStyle/>
          <a:p>
            <a:r>
              <a:rPr lang="en-US" dirty="0" smtClean="0"/>
              <a:t>Portable and scalable parallel profiling solution</a:t>
            </a:r>
          </a:p>
          <a:p>
            <a:pPr lvl="1"/>
            <a:r>
              <a:rPr lang="en-US" dirty="0" smtClean="0"/>
              <a:t>Multiple profiling types and options</a:t>
            </a:r>
          </a:p>
          <a:p>
            <a:pPr lvl="1"/>
            <a:r>
              <a:rPr lang="en-US" dirty="0" smtClean="0"/>
              <a:t>Event selection and control (enabling/disabling, throttling)</a:t>
            </a:r>
          </a:p>
          <a:p>
            <a:pPr lvl="1"/>
            <a:r>
              <a:rPr lang="en-US" dirty="0" smtClean="0"/>
              <a:t>Online profile access and sampling</a:t>
            </a:r>
          </a:p>
          <a:p>
            <a:pPr lvl="1"/>
            <a:r>
              <a:rPr lang="en-US" dirty="0" smtClean="0"/>
              <a:t>Online performance profile overhead compensation</a:t>
            </a:r>
          </a:p>
          <a:p>
            <a:r>
              <a:rPr lang="en-US" dirty="0" smtClean="0"/>
              <a:t>Portable and scalable parallel tracing solution</a:t>
            </a:r>
          </a:p>
          <a:p>
            <a:pPr lvl="1"/>
            <a:r>
              <a:rPr lang="en-US" dirty="0" smtClean="0"/>
              <a:t>Trace translation to OTF, EPILOG, </a:t>
            </a:r>
            <a:r>
              <a:rPr lang="en-US" dirty="0" err="1" smtClean="0"/>
              <a:t>Paraver</a:t>
            </a:r>
            <a:r>
              <a:rPr lang="en-US" dirty="0" smtClean="0"/>
              <a:t>, and SLOG2</a:t>
            </a:r>
          </a:p>
          <a:p>
            <a:pPr lvl="1"/>
            <a:r>
              <a:rPr lang="en-US" dirty="0" smtClean="0"/>
              <a:t>Trace streams (OTF) and hierarchical trace merging</a:t>
            </a:r>
          </a:p>
          <a:p>
            <a:r>
              <a:rPr lang="en-US" dirty="0" smtClean="0"/>
              <a:t>Robust timing and hardware performance support</a:t>
            </a:r>
          </a:p>
          <a:p>
            <a:r>
              <a:rPr lang="en-US" dirty="0" smtClean="0"/>
              <a:t>Multiple counters (hardware, user-defined, system)</a:t>
            </a:r>
          </a:p>
          <a:p>
            <a:r>
              <a:rPr lang="en-US" dirty="0" smtClean="0"/>
              <a:t>Metadata (hardware/system, application, …)</a:t>
            </a:r>
            <a:endParaRPr lang="en-US" dirty="0"/>
          </a:p>
        </p:txBody>
      </p:sp>
      <p:sp>
        <p:nvSpPr>
          <p:cNvPr id="59393" name="Rectangle 1026"/>
          <p:cNvSpPr>
            <a:spLocks noGrp="1" noChangeArrowheads="1"/>
          </p:cNvSpPr>
          <p:nvPr>
            <p:ph type="title"/>
          </p:nvPr>
        </p:nvSpPr>
        <p:spPr/>
        <p:txBody>
          <a:bodyPr/>
          <a:lstStyle/>
          <a:p>
            <a:r>
              <a:rPr lang="en-US" smtClean="0"/>
              <a:t>TAU Measurement Approach</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19</a:t>
            </a:fld>
            <a:endParaRPr lang="en-US"/>
          </a:p>
        </p:txBody>
      </p:sp>
    </p:spTree>
    <p:extLst>
      <p:ext uri="{BB962C8B-B14F-4D97-AF65-F5344CB8AC3E}">
        <p14:creationId xmlns:p14="http://schemas.microsoft.com/office/powerpoint/2010/main" val="1053743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p:cNvSpPr>
          <p:nvPr>
            <p:ph idx="1"/>
          </p:nvPr>
        </p:nvSpPr>
        <p:spPr/>
        <p:txBody>
          <a:bodyPr>
            <a:normAutofit fontScale="92500" lnSpcReduction="20000"/>
          </a:bodyPr>
          <a:lstStyle/>
          <a:p>
            <a:r>
              <a:rPr lang="en-US" dirty="0" smtClean="0"/>
              <a:t>Tuning and Analysis Utilities (20+ year project)</a:t>
            </a:r>
          </a:p>
          <a:p>
            <a:r>
              <a:rPr lang="en-US" dirty="0" smtClean="0"/>
              <a:t>Performance problem solving framework for HPC</a:t>
            </a:r>
          </a:p>
          <a:p>
            <a:pPr lvl="1"/>
            <a:r>
              <a:rPr lang="en-US" dirty="0" smtClean="0"/>
              <a:t>Integrated, scalable, flexible, portable</a:t>
            </a:r>
          </a:p>
          <a:p>
            <a:pPr lvl="1"/>
            <a:r>
              <a:rPr lang="en-US" dirty="0" smtClean="0"/>
              <a:t>Target all parallel programming / execution paradigms</a:t>
            </a:r>
          </a:p>
          <a:p>
            <a:r>
              <a:rPr lang="en-US" dirty="0" smtClean="0"/>
              <a:t>Integrated performance toolkit</a:t>
            </a:r>
          </a:p>
          <a:p>
            <a:pPr lvl="1"/>
            <a:r>
              <a:rPr lang="en-US" dirty="0" smtClean="0"/>
              <a:t>Multi-level performance instrumentation</a:t>
            </a:r>
          </a:p>
          <a:p>
            <a:pPr lvl="1"/>
            <a:r>
              <a:rPr lang="en-US" dirty="0" smtClean="0"/>
              <a:t>Flexible and configurable performance measurement</a:t>
            </a:r>
          </a:p>
          <a:p>
            <a:pPr lvl="1"/>
            <a:r>
              <a:rPr lang="en-US" dirty="0" smtClean="0"/>
              <a:t>Widely-ported performance profiling / tracing system</a:t>
            </a:r>
          </a:p>
          <a:p>
            <a:pPr lvl="1"/>
            <a:r>
              <a:rPr lang="en-US" dirty="0" smtClean="0"/>
              <a:t>Performance data management and data mining</a:t>
            </a:r>
          </a:p>
          <a:p>
            <a:pPr lvl="1"/>
            <a:r>
              <a:rPr lang="en-US" dirty="0" smtClean="0"/>
              <a:t>Open source (BSD-style license)</a:t>
            </a:r>
          </a:p>
          <a:p>
            <a:r>
              <a:rPr lang="en-US" dirty="0" smtClean="0"/>
              <a:t>Broad use in complex software, systems, applications</a:t>
            </a:r>
          </a:p>
          <a:p>
            <a:pPr>
              <a:buNone/>
            </a:pPr>
            <a:r>
              <a:rPr lang="en-US" dirty="0" smtClean="0"/>
              <a:t>							</a:t>
            </a:r>
            <a:r>
              <a:rPr lang="en-US" dirty="0" smtClean="0">
                <a:hlinkClick r:id="rId3"/>
              </a:rPr>
              <a:t>http://tau.uoregon.edu</a:t>
            </a:r>
            <a:r>
              <a:rPr lang="en-US" dirty="0" smtClean="0"/>
              <a:t> </a:t>
            </a:r>
            <a:endParaRPr lang="en-US" dirty="0"/>
          </a:p>
        </p:txBody>
      </p:sp>
      <p:sp>
        <p:nvSpPr>
          <p:cNvPr id="5" name="Footer Placeholder 2"/>
          <p:cNvSpPr>
            <a:spLocks noGrp="1"/>
          </p:cNvSpPr>
          <p:nvPr>
            <p:ph type="ftr" sz="quarter" idx="11"/>
          </p:nvPr>
        </p:nvSpPr>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p:txBody>
          <a:bodyPr/>
          <a:lstStyle/>
          <a:p>
            <a:fld id="{F8E865A7-7678-F840-B2ED-A6879803B906}" type="slidenum">
              <a:rPr lang="en-US" smtClean="0"/>
              <a:pPr/>
              <a:t>2</a:t>
            </a:fld>
            <a:endParaRPr lang="en-US"/>
          </a:p>
        </p:txBody>
      </p:sp>
      <p:sp>
        <p:nvSpPr>
          <p:cNvPr id="30721" name="Rectangle 2"/>
          <p:cNvSpPr>
            <a:spLocks noGrp="1"/>
          </p:cNvSpPr>
          <p:nvPr>
            <p:ph type="title"/>
          </p:nvPr>
        </p:nvSpPr>
        <p:spPr/>
        <p:txBody>
          <a:bodyPr/>
          <a:lstStyle/>
          <a:p>
            <a:r>
              <a:rPr lang="en-US" smtClean="0"/>
              <a:t>TAU Performance System®</a:t>
            </a:r>
            <a:endParaRPr lang="en-US" dirty="0"/>
          </a:p>
        </p:txBody>
      </p:sp>
      <p:pic>
        <p:nvPicPr>
          <p:cNvPr id="30723" name="Picture 10" descr="tau-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06556" y="95649"/>
            <a:ext cx="804088" cy="67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5394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idx="1"/>
          </p:nvPr>
        </p:nvSpPr>
        <p:spPr/>
        <p:txBody>
          <a:bodyPr>
            <a:normAutofit fontScale="92500"/>
          </a:bodyPr>
          <a:lstStyle/>
          <a:p>
            <a:r>
              <a:rPr lang="en-US" smtClean="0"/>
              <a:t>Parallel profiling</a:t>
            </a:r>
          </a:p>
          <a:p>
            <a:pPr lvl="1"/>
            <a:r>
              <a:rPr lang="en-US" smtClean="0"/>
              <a:t>Function-level, block-level, statement-level</a:t>
            </a:r>
          </a:p>
          <a:p>
            <a:pPr lvl="1"/>
            <a:r>
              <a:rPr lang="en-US" smtClean="0"/>
              <a:t>Supports user-defined events and mapping events</a:t>
            </a:r>
          </a:p>
          <a:p>
            <a:pPr lvl="1"/>
            <a:r>
              <a:rPr lang="en-US" smtClean="0"/>
              <a:t>Support for flat, callgraph/callpath, phase profiling</a:t>
            </a:r>
          </a:p>
          <a:p>
            <a:pPr lvl="1"/>
            <a:r>
              <a:rPr lang="en-US" smtClean="0"/>
              <a:t>Support for parameter and context profiling</a:t>
            </a:r>
          </a:p>
          <a:p>
            <a:pPr lvl="1"/>
            <a:r>
              <a:rPr lang="en-US" smtClean="0"/>
              <a:t>Support for tracking I/O and memory (library wrappers)</a:t>
            </a:r>
          </a:p>
          <a:p>
            <a:pPr lvl="1"/>
            <a:r>
              <a:rPr lang="en-US" smtClean="0"/>
              <a:t>Parallel profile stored (dumped, shapshot) during execution</a:t>
            </a:r>
          </a:p>
          <a:p>
            <a:r>
              <a:rPr lang="en-US" smtClean="0"/>
              <a:t>Tracing</a:t>
            </a:r>
          </a:p>
          <a:p>
            <a:pPr lvl="1"/>
            <a:r>
              <a:rPr lang="en-US" smtClean="0"/>
              <a:t>All profile-level events</a:t>
            </a:r>
          </a:p>
          <a:p>
            <a:pPr lvl="1"/>
            <a:r>
              <a:rPr lang="en-US" smtClean="0"/>
              <a:t>Inter-process communication events</a:t>
            </a:r>
          </a:p>
          <a:p>
            <a:pPr lvl="1"/>
            <a:r>
              <a:rPr lang="en-US" smtClean="0"/>
              <a:t>Inclusion of multiple counter data in traced events</a:t>
            </a:r>
            <a:endParaRPr lang="en-US"/>
          </a:p>
        </p:txBody>
      </p:sp>
      <p:sp>
        <p:nvSpPr>
          <p:cNvPr id="61441" name="Rectangle 2"/>
          <p:cNvSpPr>
            <a:spLocks noGrp="1" noChangeArrowheads="1"/>
          </p:cNvSpPr>
          <p:nvPr>
            <p:ph type="title"/>
          </p:nvPr>
        </p:nvSpPr>
        <p:spPr/>
        <p:txBody>
          <a:bodyPr/>
          <a:lstStyle/>
          <a:p>
            <a:r>
              <a:rPr lang="en-US" smtClean="0"/>
              <a:t>TAU Measurement Mechanisms</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20</a:t>
            </a:fld>
            <a:endParaRPr lang="en-US"/>
          </a:p>
        </p:txBody>
      </p:sp>
    </p:spTree>
    <p:extLst>
      <p:ext uri="{BB962C8B-B14F-4D97-AF65-F5344CB8AC3E}">
        <p14:creationId xmlns:p14="http://schemas.microsoft.com/office/powerpoint/2010/main" val="1718403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p:txBody>
          <a:bodyPr>
            <a:normAutofit fontScale="92500" lnSpcReduction="20000"/>
          </a:bodyPr>
          <a:lstStyle/>
          <a:p>
            <a:r>
              <a:rPr lang="en-US" dirty="0" smtClean="0"/>
              <a:t>Flat profiles</a:t>
            </a:r>
          </a:p>
          <a:p>
            <a:pPr lvl="1"/>
            <a:r>
              <a:rPr lang="en-US" dirty="0" smtClean="0"/>
              <a:t>Metric (e.g., time) spent in an event (</a:t>
            </a:r>
            <a:r>
              <a:rPr lang="en-US" dirty="0" err="1" smtClean="0"/>
              <a:t>callgraph</a:t>
            </a:r>
            <a:r>
              <a:rPr lang="en-US" dirty="0" smtClean="0"/>
              <a:t> nodes)</a:t>
            </a:r>
          </a:p>
          <a:p>
            <a:pPr lvl="1"/>
            <a:r>
              <a:rPr lang="en-US" dirty="0" smtClean="0"/>
              <a:t>Exclusive/inclusive, # of calls, child calls</a:t>
            </a:r>
          </a:p>
          <a:p>
            <a:r>
              <a:rPr lang="en-US" dirty="0" err="1" smtClean="0"/>
              <a:t>Callpath</a:t>
            </a:r>
            <a:r>
              <a:rPr lang="en-US" dirty="0" smtClean="0"/>
              <a:t> profiles (</a:t>
            </a:r>
            <a:r>
              <a:rPr lang="en-US" dirty="0" err="1" smtClean="0"/>
              <a:t>Calldepth</a:t>
            </a:r>
            <a:r>
              <a:rPr lang="en-US" dirty="0" smtClean="0"/>
              <a:t> profiles)</a:t>
            </a:r>
          </a:p>
          <a:p>
            <a:pPr lvl="1"/>
            <a:r>
              <a:rPr lang="en-US" dirty="0" smtClean="0"/>
              <a:t>Time spent along a calling path (edges in </a:t>
            </a:r>
            <a:r>
              <a:rPr lang="en-US" dirty="0" err="1" smtClean="0"/>
              <a:t>callgraph</a:t>
            </a:r>
            <a:r>
              <a:rPr lang="en-US" dirty="0" smtClean="0"/>
              <a:t>)</a:t>
            </a:r>
          </a:p>
          <a:p>
            <a:pPr lvl="1"/>
            <a:r>
              <a:rPr lang="ja-JP" altLang="en-US" dirty="0" smtClean="0"/>
              <a:t>“</a:t>
            </a:r>
            <a:r>
              <a:rPr lang="en-US" dirty="0" smtClean="0"/>
              <a:t>main=&gt; f1 =&gt; f2 =&gt; </a:t>
            </a:r>
            <a:r>
              <a:rPr lang="en-US" dirty="0" err="1" smtClean="0"/>
              <a:t>MPI_Send</a:t>
            </a:r>
            <a:r>
              <a:rPr lang="ja-JP" altLang="en-US" dirty="0" smtClean="0"/>
              <a:t>”</a:t>
            </a:r>
            <a:r>
              <a:rPr lang="en-US" dirty="0" smtClean="0"/>
              <a:t> (event name)</a:t>
            </a:r>
          </a:p>
          <a:p>
            <a:pPr lvl="1"/>
            <a:r>
              <a:rPr lang="en-US" dirty="0" smtClean="0"/>
              <a:t>TAU_CALLPATH_DEPTH environment variable</a:t>
            </a:r>
          </a:p>
          <a:p>
            <a:r>
              <a:rPr lang="en-US" dirty="0" smtClean="0"/>
              <a:t>Phase profiles</a:t>
            </a:r>
          </a:p>
          <a:p>
            <a:pPr lvl="1"/>
            <a:r>
              <a:rPr lang="en-US" dirty="0" smtClean="0"/>
              <a:t>Flat profiles under a phase (nested phases are allowed)</a:t>
            </a:r>
          </a:p>
          <a:p>
            <a:pPr lvl="1"/>
            <a:r>
              <a:rPr lang="en-US" dirty="0" smtClean="0"/>
              <a:t>Default </a:t>
            </a:r>
            <a:r>
              <a:rPr lang="ja-JP" altLang="en-US" dirty="0" smtClean="0"/>
              <a:t>“</a:t>
            </a:r>
            <a:r>
              <a:rPr lang="en-US" dirty="0" smtClean="0"/>
              <a:t>main</a:t>
            </a:r>
            <a:r>
              <a:rPr lang="ja-JP" altLang="en-US" dirty="0" smtClean="0"/>
              <a:t>”</a:t>
            </a:r>
            <a:r>
              <a:rPr lang="en-US" dirty="0" smtClean="0"/>
              <a:t> phase</a:t>
            </a:r>
          </a:p>
          <a:p>
            <a:pPr lvl="1"/>
            <a:r>
              <a:rPr lang="en-US" dirty="0" smtClean="0"/>
              <a:t>Supports static or dynamic (per-iteration) phases</a:t>
            </a:r>
          </a:p>
          <a:p>
            <a:r>
              <a:rPr lang="en-US" dirty="0" smtClean="0"/>
              <a:t>Parameter and context profiling</a:t>
            </a:r>
            <a:endParaRPr lang="en-US" dirty="0"/>
          </a:p>
        </p:txBody>
      </p:sp>
      <p:sp>
        <p:nvSpPr>
          <p:cNvPr id="63489" name="Rectangle 2"/>
          <p:cNvSpPr>
            <a:spLocks noGrp="1" noChangeArrowheads="1"/>
          </p:cNvSpPr>
          <p:nvPr>
            <p:ph type="title"/>
          </p:nvPr>
        </p:nvSpPr>
        <p:spPr/>
        <p:txBody>
          <a:bodyPr/>
          <a:lstStyle/>
          <a:p>
            <a:r>
              <a:rPr lang="en-US" smtClean="0"/>
              <a:t>Parallel Performance Profiling</a:t>
            </a:r>
            <a:endParaRPr lang="en-US"/>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21</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normAutofit fontScale="85000" lnSpcReduction="10000"/>
          </a:bodyPr>
          <a:lstStyle/>
          <a:p>
            <a:r>
              <a:rPr lang="en-US" smtClean="0"/>
              <a:t>Analysis of parallel profile and trace measurement</a:t>
            </a:r>
          </a:p>
          <a:p>
            <a:r>
              <a:rPr lang="en-US" smtClean="0"/>
              <a:t>Parallel profile analysis (ParaProf)</a:t>
            </a:r>
          </a:p>
          <a:p>
            <a:pPr lvl="1"/>
            <a:r>
              <a:rPr lang="en-US" smtClean="0"/>
              <a:t>Java-based analysis and visualization tool</a:t>
            </a:r>
          </a:p>
          <a:p>
            <a:pPr lvl="1"/>
            <a:r>
              <a:rPr lang="en-US" smtClean="0"/>
              <a:t>Support for large-scale parallel profiles</a:t>
            </a:r>
          </a:p>
          <a:p>
            <a:r>
              <a:rPr lang="en-US" smtClean="0"/>
              <a:t>Performance data management (TAUdb)</a:t>
            </a:r>
          </a:p>
          <a:p>
            <a:r>
              <a:rPr lang="en-US" smtClean="0"/>
              <a:t>Performance data mining (PerfExplorer)</a:t>
            </a:r>
          </a:p>
          <a:p>
            <a:r>
              <a:rPr lang="en-US" smtClean="0"/>
              <a:t>Parallel trace analysis</a:t>
            </a:r>
          </a:p>
          <a:p>
            <a:pPr lvl="1"/>
            <a:r>
              <a:rPr lang="en-US" smtClean="0"/>
              <a:t>Translation to VTF (V3.0), EPILOG, OTF formats</a:t>
            </a:r>
          </a:p>
          <a:p>
            <a:pPr lvl="1"/>
            <a:r>
              <a:rPr lang="en-US" smtClean="0"/>
              <a:t>Integration with Vampir / Vampir Server (TU Dresden)</a:t>
            </a:r>
          </a:p>
          <a:p>
            <a:r>
              <a:rPr lang="en-US" smtClean="0"/>
              <a:t>Integration with CUBE browser (Scalasca, UTK / FZJ)</a:t>
            </a:r>
          </a:p>
          <a:p>
            <a:r>
              <a:rPr lang="en-US" smtClean="0"/>
              <a:t>Scalable runtime fault isolation with callstack debugging</a:t>
            </a:r>
          </a:p>
          <a:p>
            <a:r>
              <a:rPr lang="en-US" smtClean="0"/>
              <a:t>Efficient parallel runtime bounds checking</a:t>
            </a:r>
            <a:endParaRPr lang="en-US" dirty="0"/>
          </a:p>
        </p:txBody>
      </p:sp>
      <p:sp>
        <p:nvSpPr>
          <p:cNvPr id="67585" name="Rectangle 2"/>
          <p:cNvSpPr>
            <a:spLocks noGrp="1" noChangeArrowheads="1"/>
          </p:cNvSpPr>
          <p:nvPr>
            <p:ph type="title"/>
          </p:nvPr>
        </p:nvSpPr>
        <p:spPr/>
        <p:txBody>
          <a:bodyPr/>
          <a:lstStyle/>
          <a:p>
            <a:r>
              <a:rPr lang="en-US" smtClean="0"/>
              <a:t>Performance Analysis</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22</a:t>
            </a:fld>
            <a:endParaRPr lang="en-US"/>
          </a:p>
        </p:txBody>
      </p:sp>
    </p:spTree>
    <p:extLst>
      <p:ext uri="{BB962C8B-B14F-4D97-AF65-F5344CB8AC3E}">
        <p14:creationId xmlns:p14="http://schemas.microsoft.com/office/powerpoint/2010/main" val="23038182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ea typeface="ＭＳ Ｐゴシック" charset="-128"/>
                <a:cs typeface="ＭＳ Ｐゴシック" charset="-128"/>
              </a:rPr>
              <a:t>Profile Analysis Framework</a:t>
            </a:r>
          </a:p>
        </p:txBody>
      </p:sp>
      <p:pic>
        <p:nvPicPr>
          <p:cNvPr id="87042" name="Picture 3" descr="paraprof.pdf                                                   001B1E23Macintosh HD                   C156AA62:"/>
          <p:cNvPicPr>
            <a:picLocks noChangeAspect="1" noChangeArrowheads="1"/>
          </p:cNvPicPr>
          <p:nvPr/>
        </p:nvPicPr>
        <p:blipFill>
          <a:blip r:embed="rId2"/>
          <a:srcRect l="999" t="2667" r="999" b="3334"/>
          <a:stretch>
            <a:fillRect/>
          </a:stretch>
        </p:blipFill>
        <p:spPr bwMode="auto">
          <a:xfrm>
            <a:off x="795338" y="914400"/>
            <a:ext cx="7448550" cy="5265737"/>
          </a:xfrm>
          <a:prstGeom prst="rect">
            <a:avLst/>
          </a:prstGeom>
          <a:noFill/>
          <a:ln w="9525">
            <a:noFill/>
            <a:miter lim="800000"/>
            <a:headEnd/>
            <a:tailEnd/>
          </a:ln>
        </p:spPr>
      </p:pic>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23</a:t>
            </a:fld>
            <a:endParaRPr lang="en-US"/>
          </a:p>
        </p:txBody>
      </p:sp>
    </p:spTree>
    <p:extLst>
      <p:ext uri="{BB962C8B-B14F-4D97-AF65-F5344CB8AC3E}">
        <p14:creationId xmlns:p14="http://schemas.microsoft.com/office/powerpoint/2010/main" val="371378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p:txBody>
          <a:bodyPr>
            <a:normAutofit fontScale="92500" lnSpcReduction="10000"/>
          </a:bodyPr>
          <a:lstStyle/>
          <a:p>
            <a:r>
              <a:rPr lang="en-GB" smtClean="0"/>
              <a:t>Provide an open, flexible framework to support common data management tasks</a:t>
            </a:r>
          </a:p>
          <a:p>
            <a:pPr lvl="1"/>
            <a:r>
              <a:rPr lang="en-GB" smtClean="0"/>
              <a:t>Foster multi-experiment performance evaluation </a:t>
            </a:r>
          </a:p>
          <a:p>
            <a:r>
              <a:rPr lang="en-GB" smtClean="0"/>
              <a:t>Extensible toolkit to promote integration and reuse across available performance tools</a:t>
            </a:r>
          </a:p>
          <a:p>
            <a:pPr lvl="1"/>
            <a:r>
              <a:rPr lang="en-GB" smtClean="0"/>
              <a:t>Supported multiple</a:t>
            </a:r>
            <a:br>
              <a:rPr lang="en-GB" smtClean="0"/>
            </a:br>
            <a:r>
              <a:rPr lang="en-GB" smtClean="0"/>
              <a:t>profile formats:</a:t>
            </a:r>
            <a:br>
              <a:rPr lang="en-GB" smtClean="0"/>
            </a:br>
            <a:r>
              <a:rPr lang="en-GB" smtClean="0"/>
              <a:t>TAU, CUBE, gprof,</a:t>
            </a:r>
            <a:br>
              <a:rPr lang="en-GB" smtClean="0"/>
            </a:br>
            <a:r>
              <a:rPr lang="en-GB" smtClean="0"/>
              <a:t>mpiP, psrun, </a:t>
            </a:r>
            <a:r>
              <a:rPr lang="en-US" smtClean="0"/>
              <a:t>…</a:t>
            </a:r>
            <a:endParaRPr lang="en-GB" smtClean="0"/>
          </a:p>
          <a:p>
            <a:pPr lvl="1"/>
            <a:r>
              <a:rPr lang="en-GB" smtClean="0"/>
              <a:t>Supported DBMS:</a:t>
            </a:r>
            <a:br>
              <a:rPr lang="en-GB" smtClean="0"/>
            </a:br>
            <a:r>
              <a:rPr lang="en-GB" smtClean="0"/>
              <a:t>PostgreSQL, MySQL,</a:t>
            </a:r>
            <a:br>
              <a:rPr lang="en-GB" smtClean="0"/>
            </a:br>
            <a:r>
              <a:rPr lang="en-GB" smtClean="0"/>
              <a:t>Oracle, DB2,</a:t>
            </a:r>
            <a:br>
              <a:rPr lang="en-GB" smtClean="0"/>
            </a:br>
            <a:r>
              <a:rPr lang="en-GB" smtClean="0"/>
              <a:t>Derby,</a:t>
            </a:r>
            <a:r>
              <a:rPr lang="en-US" smtClean="0"/>
              <a:t> H2</a:t>
            </a:r>
            <a:endParaRPr lang="en-US" dirty="0" smtClean="0"/>
          </a:p>
        </p:txBody>
      </p:sp>
      <p:sp>
        <p:nvSpPr>
          <p:cNvPr id="72705" name="Rectangle 2"/>
          <p:cNvSpPr>
            <a:spLocks noGrp="1" noChangeArrowheads="1"/>
          </p:cNvSpPr>
          <p:nvPr>
            <p:ph type="title"/>
          </p:nvPr>
        </p:nvSpPr>
        <p:spPr/>
        <p:txBody>
          <a:bodyPr/>
          <a:lstStyle/>
          <a:p>
            <a:r>
              <a:rPr lang="en-GB" smtClean="0"/>
              <a:t>Performance Data Management (TAUdb)</a:t>
            </a:r>
            <a:endParaRPr lang="en-GB" dirty="0"/>
          </a:p>
        </p:txBody>
      </p:sp>
      <p:grpSp>
        <p:nvGrpSpPr>
          <p:cNvPr id="2" name="Group 3"/>
          <p:cNvGrpSpPr>
            <a:grpSpLocks/>
          </p:cNvGrpSpPr>
          <p:nvPr/>
        </p:nvGrpSpPr>
        <p:grpSpPr bwMode="auto">
          <a:xfrm>
            <a:off x="4343400" y="3124200"/>
            <a:ext cx="4726976" cy="3200400"/>
            <a:chOff x="432" y="622"/>
            <a:chExt cx="5038" cy="2966"/>
          </a:xfrm>
        </p:grpSpPr>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622"/>
              <a:ext cx="5039" cy="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
            <p:cNvGrpSpPr>
              <a:grpSpLocks/>
            </p:cNvGrpSpPr>
            <p:nvPr/>
          </p:nvGrpSpPr>
          <p:grpSpPr bwMode="auto">
            <a:xfrm>
              <a:off x="4156" y="851"/>
              <a:ext cx="568" cy="502"/>
              <a:chOff x="4156" y="851"/>
              <a:chExt cx="568" cy="502"/>
            </a:xfrm>
          </p:grpSpPr>
          <p:sp>
            <p:nvSpPr>
              <p:cNvPr id="72710" name="AutoShape 6"/>
              <p:cNvSpPr>
                <a:spLocks noChangeArrowheads="1"/>
              </p:cNvSpPr>
              <p:nvPr/>
            </p:nvSpPr>
            <p:spPr bwMode="auto">
              <a:xfrm>
                <a:off x="4332" y="851"/>
                <a:ext cx="394" cy="370"/>
              </a:xfrm>
              <a:prstGeom prst="roundRect">
                <a:avLst>
                  <a:gd name="adj" fmla="val 17296"/>
                </a:avLst>
              </a:prstGeom>
              <a:solidFill>
                <a:srgbClr val="003366"/>
              </a:solidFill>
              <a:ln w="15840">
                <a:solidFill>
                  <a:srgbClr val="FFFFFF"/>
                </a:solidFill>
                <a:round/>
                <a:headEnd/>
                <a:tailEnd/>
              </a:ln>
            </p:spPr>
            <p:txBody>
              <a:bodyPr wrap="none" anchor="ctr"/>
              <a:lstStyle/>
              <a:p>
                <a:endParaRPr lang="en-US"/>
              </a:p>
            </p:txBody>
          </p:sp>
          <p:sp>
            <p:nvSpPr>
              <p:cNvPr id="72711" name="AutoShape 7"/>
              <p:cNvSpPr>
                <a:spLocks noChangeArrowheads="1"/>
              </p:cNvSpPr>
              <p:nvPr/>
            </p:nvSpPr>
            <p:spPr bwMode="auto">
              <a:xfrm>
                <a:off x="4244" y="915"/>
                <a:ext cx="395" cy="371"/>
              </a:xfrm>
              <a:prstGeom prst="roundRect">
                <a:avLst>
                  <a:gd name="adj" fmla="val 17296"/>
                </a:avLst>
              </a:prstGeom>
              <a:solidFill>
                <a:srgbClr val="003366"/>
              </a:solidFill>
              <a:ln w="15840">
                <a:solidFill>
                  <a:srgbClr val="FFFFFF"/>
                </a:solidFill>
                <a:round/>
                <a:headEnd/>
                <a:tailEnd/>
              </a:ln>
            </p:spPr>
            <p:txBody>
              <a:bodyPr wrap="none" anchor="ctr"/>
              <a:lstStyle/>
              <a:p>
                <a:endParaRPr lang="en-US"/>
              </a:p>
            </p:txBody>
          </p:sp>
          <p:sp>
            <p:nvSpPr>
              <p:cNvPr id="72712" name="AutoShape 8"/>
              <p:cNvSpPr>
                <a:spLocks noChangeArrowheads="1"/>
              </p:cNvSpPr>
              <p:nvPr/>
            </p:nvSpPr>
            <p:spPr bwMode="auto">
              <a:xfrm>
                <a:off x="4156" y="984"/>
                <a:ext cx="395" cy="371"/>
              </a:xfrm>
              <a:prstGeom prst="roundRect">
                <a:avLst>
                  <a:gd name="adj" fmla="val 17296"/>
                </a:avLst>
              </a:prstGeom>
              <a:solidFill>
                <a:srgbClr val="003366"/>
              </a:solidFill>
              <a:ln w="15840">
                <a:solidFill>
                  <a:srgbClr val="FFFFFF"/>
                </a:solidFill>
                <a:round/>
                <a:headEnd/>
                <a:tailEnd/>
              </a:ln>
            </p:spPr>
            <p:txBody>
              <a:bodyPr wrap="none" anchor="ctr"/>
              <a:lstStyle/>
              <a:p>
                <a:endParaRPr lang="en-US"/>
              </a:p>
            </p:txBody>
          </p:sp>
        </p:grpSp>
      </p:grpSp>
      <p:sp>
        <p:nvSpPr>
          <p:cNvPr id="10"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1"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24</a:t>
            </a:fld>
            <a:endParaRPr lang="en-US"/>
          </a:p>
        </p:txBody>
      </p:sp>
    </p:spTree>
    <p:extLst>
      <p:ext uri="{BB962C8B-B14F-4D97-AF65-F5344CB8AC3E}">
        <p14:creationId xmlns:p14="http://schemas.microsoft.com/office/powerpoint/2010/main" val="33363444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6"/>
          <p:cNvSpPr>
            <a:spLocks noGrp="1" noChangeArrowheads="1"/>
          </p:cNvSpPr>
          <p:nvPr>
            <p:ph idx="1"/>
          </p:nvPr>
        </p:nvSpPr>
        <p:spPr/>
        <p:txBody>
          <a:bodyPr>
            <a:normAutofit fontScale="92500" lnSpcReduction="20000"/>
          </a:bodyPr>
          <a:lstStyle/>
          <a:p>
            <a:r>
              <a:rPr lang="en-US" smtClean="0"/>
              <a:t>Parallel performance profiles</a:t>
            </a:r>
          </a:p>
          <a:p>
            <a:r>
              <a:rPr lang="en-US" smtClean="0"/>
              <a:t>Timer and counter measurements with 5 dimensions</a:t>
            </a:r>
          </a:p>
          <a:p>
            <a:pPr lvl="1"/>
            <a:r>
              <a:rPr lang="en-US" smtClean="0"/>
              <a:t>Physical location: process / thread</a:t>
            </a:r>
          </a:p>
          <a:p>
            <a:pPr lvl="1"/>
            <a:r>
              <a:rPr lang="en-US" smtClean="0"/>
              <a:t>Static code location: function / loop / block / line</a:t>
            </a:r>
          </a:p>
          <a:p>
            <a:pPr lvl="1"/>
            <a:r>
              <a:rPr lang="en-US" smtClean="0"/>
              <a:t>Dynamic location: current callpath and context (parameters)</a:t>
            </a:r>
          </a:p>
          <a:p>
            <a:pPr lvl="1"/>
            <a:r>
              <a:rPr lang="en-US" smtClean="0"/>
              <a:t>Time context: iteration / snapshot / phase</a:t>
            </a:r>
          </a:p>
          <a:p>
            <a:pPr lvl="1"/>
            <a:r>
              <a:rPr lang="en-US" smtClean="0"/>
              <a:t>Metric: time, HW counters, derived values</a:t>
            </a:r>
          </a:p>
          <a:p>
            <a:r>
              <a:rPr lang="en-US" smtClean="0"/>
              <a:t>Measurement metadata</a:t>
            </a:r>
          </a:p>
          <a:p>
            <a:pPr lvl="1"/>
            <a:r>
              <a:rPr lang="en-US" smtClean="0"/>
              <a:t>Properties of the experiment</a:t>
            </a:r>
          </a:p>
          <a:p>
            <a:pPr lvl="1"/>
            <a:r>
              <a:rPr lang="en-US" smtClean="0"/>
              <a:t>Anything from name:value pairs to nested, structured data</a:t>
            </a:r>
          </a:p>
          <a:p>
            <a:pPr lvl="1"/>
            <a:r>
              <a:rPr lang="en-US" smtClean="0"/>
              <a:t>Single value for whole experiment or full context (tuple of thread, timer, iteration, timestamp)</a:t>
            </a:r>
            <a:endParaRPr lang="en-US" dirty="0"/>
          </a:p>
        </p:txBody>
      </p:sp>
      <p:sp>
        <p:nvSpPr>
          <p:cNvPr id="82945" name="Rectangle 5"/>
          <p:cNvSpPr>
            <a:spLocks noGrp="1" noChangeArrowheads="1"/>
          </p:cNvSpPr>
          <p:nvPr>
            <p:ph type="title"/>
          </p:nvPr>
        </p:nvSpPr>
        <p:spPr/>
        <p:txBody>
          <a:bodyPr/>
          <a:lstStyle/>
          <a:p>
            <a:r>
              <a:rPr lang="en-US" smtClean="0"/>
              <a:t>TAUdb Database Schema</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25</a:t>
            </a:fld>
            <a:endParaRPr lang="en-US"/>
          </a:p>
        </p:txBody>
      </p:sp>
    </p:spTree>
    <p:extLst>
      <p:ext uri="{BB962C8B-B14F-4D97-AF65-F5344CB8AC3E}">
        <p14:creationId xmlns:p14="http://schemas.microsoft.com/office/powerpoint/2010/main" val="2537911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ParaProf</a:t>
            </a:r>
            <a:endParaRPr lang="en-US" dirty="0" smtClean="0"/>
          </a:p>
          <a:p>
            <a:pPr lvl="1"/>
            <a:r>
              <a:rPr lang="en-US" dirty="0" smtClean="0"/>
              <a:t>Parallel profile analyzer</a:t>
            </a:r>
          </a:p>
          <a:p>
            <a:pPr lvl="2"/>
            <a:r>
              <a:rPr lang="en-US" dirty="0" smtClean="0"/>
              <a:t>visual </a:t>
            </a:r>
            <a:r>
              <a:rPr lang="en-US" dirty="0" err="1" smtClean="0"/>
              <a:t>pprof</a:t>
            </a:r>
            <a:endParaRPr lang="en-US" dirty="0" smtClean="0"/>
          </a:p>
          <a:p>
            <a:pPr lvl="1"/>
            <a:r>
              <a:rPr lang="en-US" dirty="0" smtClean="0"/>
              <a:t>2, 3+D visualizations</a:t>
            </a:r>
          </a:p>
          <a:p>
            <a:pPr lvl="1"/>
            <a:r>
              <a:rPr lang="en-US" dirty="0" smtClean="0"/>
              <a:t>Single and comparative</a:t>
            </a:r>
            <a:br>
              <a:rPr lang="en-US" dirty="0" smtClean="0"/>
            </a:br>
            <a:r>
              <a:rPr lang="en-US" dirty="0" smtClean="0"/>
              <a:t>experiment analysis</a:t>
            </a:r>
          </a:p>
          <a:p>
            <a:r>
              <a:rPr lang="en-US" dirty="0" err="1" smtClean="0"/>
              <a:t>PerfExplorer</a:t>
            </a:r>
            <a:endParaRPr lang="en-US" dirty="0" smtClean="0"/>
          </a:p>
          <a:p>
            <a:pPr lvl="1"/>
            <a:r>
              <a:rPr lang="en-US" dirty="0" smtClean="0"/>
              <a:t>Data mining framework</a:t>
            </a:r>
          </a:p>
          <a:p>
            <a:pPr lvl="2"/>
            <a:r>
              <a:rPr lang="en-US" dirty="0" smtClean="0"/>
              <a:t>Clustering, correlation</a:t>
            </a:r>
          </a:p>
          <a:p>
            <a:pPr lvl="1"/>
            <a:r>
              <a:rPr lang="en-US" dirty="0" smtClean="0"/>
              <a:t>Multi-experiment analysis</a:t>
            </a:r>
          </a:p>
          <a:p>
            <a:pPr lvl="1"/>
            <a:r>
              <a:rPr lang="en-US" dirty="0" smtClean="0"/>
              <a:t>Scripting engine</a:t>
            </a:r>
          </a:p>
          <a:p>
            <a:pPr lvl="1"/>
            <a:r>
              <a:rPr lang="en-US" dirty="0" smtClean="0"/>
              <a:t>Expert system</a:t>
            </a:r>
          </a:p>
        </p:txBody>
      </p:sp>
      <p:sp>
        <p:nvSpPr>
          <p:cNvPr id="3" name="Footer Placeholder 2"/>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26</a:t>
            </a:fld>
            <a:endParaRPr lang="en-US"/>
          </a:p>
        </p:txBody>
      </p:sp>
      <p:sp>
        <p:nvSpPr>
          <p:cNvPr id="5" name="Title 4"/>
          <p:cNvSpPr>
            <a:spLocks noGrp="1"/>
          </p:cNvSpPr>
          <p:nvPr>
            <p:ph type="title"/>
          </p:nvPr>
        </p:nvSpPr>
        <p:spPr/>
        <p:txBody>
          <a:bodyPr/>
          <a:lstStyle/>
          <a:p>
            <a:r>
              <a:rPr lang="en-US" dirty="0" err="1" smtClean="0"/>
              <a:t>TAUdb</a:t>
            </a:r>
            <a:r>
              <a:rPr lang="en-US" dirty="0" smtClean="0"/>
              <a:t> Tool Support</a:t>
            </a:r>
            <a:endParaRPr lang="en-US" dirty="0"/>
          </a:p>
        </p:txBody>
      </p:sp>
      <p:grpSp>
        <p:nvGrpSpPr>
          <p:cNvPr id="10" name="Group 9"/>
          <p:cNvGrpSpPr/>
          <p:nvPr/>
        </p:nvGrpSpPr>
        <p:grpSpPr>
          <a:xfrm>
            <a:off x="5098277" y="838200"/>
            <a:ext cx="3773094" cy="5255029"/>
            <a:chOff x="4419600" y="989013"/>
            <a:chExt cx="4572000" cy="5545137"/>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93813"/>
              <a:ext cx="1828800"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89013"/>
              <a:ext cx="365760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8" name="Picture 13"/>
            <p:cNvPicPr>
              <a:picLocks noChangeAspect="1" noChangeArrowheads="1"/>
            </p:cNvPicPr>
            <p:nvPr/>
          </p:nvPicPr>
          <p:blipFill>
            <a:blip r:embed="rId4">
              <a:extLst>
                <a:ext uri="{28A0092B-C50C-407E-A947-70E740481C1C}">
                  <a14:useLocalDpi xmlns:a14="http://schemas.microsoft.com/office/drawing/2010/main" val="0"/>
                </a:ext>
              </a:extLst>
            </a:blip>
            <a:srcRect b="6334"/>
            <a:stretch>
              <a:fillRect/>
            </a:stretch>
          </p:blipFill>
          <p:spPr bwMode="auto">
            <a:xfrm>
              <a:off x="5029200" y="2667000"/>
              <a:ext cx="18288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9"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733800"/>
              <a:ext cx="4572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r>
              <a:rPr lang="en-US" smtClean="0"/>
              <a:t>Parallel Profile Analysis – pprof</a:t>
            </a:r>
            <a:endParaRPr lang="en-US"/>
          </a:p>
        </p:txBody>
      </p:sp>
      <p:pic>
        <p:nvPicPr>
          <p:cNvPr id="70658" name="Picture 4" descr="pprof_emacs"/>
          <p:cNvPicPr>
            <a:picLocks noGrp="1" noChangeAspect="1" noChangeArrowheads="1"/>
          </p:cNvPicPr>
          <p:nvPr>
            <p:ph idx="4294967295"/>
          </p:nvPr>
        </p:nvPicPr>
        <p:blipFill>
          <a:blip r:embed="rId3"/>
          <a:srcRect/>
          <a:stretch>
            <a:fillRect/>
          </a:stretch>
        </p:blipFill>
        <p:spPr>
          <a:xfrm>
            <a:off x="609600" y="937198"/>
            <a:ext cx="7848600" cy="5235002"/>
          </a:xfrm>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27</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28</a:t>
            </a:fld>
            <a:endParaRPr lang="en-US"/>
          </a:p>
        </p:txBody>
      </p:sp>
      <p:sp>
        <p:nvSpPr>
          <p:cNvPr id="5" name="Title 4"/>
          <p:cNvSpPr>
            <a:spLocks noGrp="1"/>
          </p:cNvSpPr>
          <p:nvPr>
            <p:ph type="title"/>
          </p:nvPr>
        </p:nvSpPr>
        <p:spPr/>
        <p:txBody>
          <a:bodyPr/>
          <a:lstStyle/>
          <a:p>
            <a:r>
              <a:rPr lang="en-US" dirty="0" smtClean="0"/>
              <a:t>Parallel Profile Analysis – </a:t>
            </a:r>
            <a:r>
              <a:rPr lang="en-US" dirty="0" err="1" smtClean="0"/>
              <a:t>ParaProf</a:t>
            </a:r>
            <a:endParaRPr lang="en-US" dirty="0"/>
          </a:p>
        </p:txBody>
      </p:sp>
      <p:pic>
        <p:nvPicPr>
          <p:cNvPr id="6" name="Picture 5" descr="blah.jpg"/>
          <p:cNvPicPr>
            <a:picLocks noChangeAspect="1"/>
          </p:cNvPicPr>
          <p:nvPr/>
        </p:nvPicPr>
        <p:blipFill>
          <a:blip r:embed="rId2"/>
          <a:stretch>
            <a:fillRect/>
          </a:stretch>
        </p:blipFill>
        <p:spPr>
          <a:xfrm>
            <a:off x="195074" y="914400"/>
            <a:ext cx="8796526" cy="52493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29</a:t>
            </a:fld>
            <a:endParaRPr lang="en-US"/>
          </a:p>
        </p:txBody>
      </p:sp>
      <p:sp>
        <p:nvSpPr>
          <p:cNvPr id="4" name="Title 3"/>
          <p:cNvSpPr>
            <a:spLocks noGrp="1"/>
          </p:cNvSpPr>
          <p:nvPr>
            <p:ph type="title"/>
          </p:nvPr>
        </p:nvSpPr>
        <p:spPr/>
        <p:txBody>
          <a:bodyPr/>
          <a:lstStyle/>
          <a:p>
            <a:r>
              <a:rPr lang="en-US" dirty="0" err="1" smtClean="0"/>
              <a:t>ParaProf</a:t>
            </a:r>
            <a:r>
              <a:rPr lang="en-US" dirty="0" smtClean="0"/>
              <a:t> – Single Thread of Execution View</a:t>
            </a:r>
            <a:endParaRPr lang="en-US" dirty="0"/>
          </a:p>
        </p:txBody>
      </p:sp>
      <p:pic>
        <p:nvPicPr>
          <p:cNvPr id="5" name="Picture 4" descr="blah.jpg"/>
          <p:cNvPicPr>
            <a:picLocks noChangeAspect="1"/>
          </p:cNvPicPr>
          <p:nvPr/>
        </p:nvPicPr>
        <p:blipFill>
          <a:blip r:embed="rId2"/>
          <a:stretch>
            <a:fillRect/>
          </a:stretch>
        </p:blipFill>
        <p:spPr>
          <a:xfrm>
            <a:off x="518164" y="914400"/>
            <a:ext cx="7940036" cy="525568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History</a:t>
            </a:r>
            <a:endParaRPr lang="en-US" dirty="0"/>
          </a:p>
        </p:txBody>
      </p:sp>
      <p:sp>
        <p:nvSpPr>
          <p:cNvPr id="3" name="Content Placeholder 2"/>
          <p:cNvSpPr>
            <a:spLocks noGrp="1"/>
          </p:cNvSpPr>
          <p:nvPr>
            <p:ph idx="1"/>
          </p:nvPr>
        </p:nvSpPr>
        <p:spPr>
          <a:xfrm>
            <a:off x="152400" y="838201"/>
            <a:ext cx="8991600" cy="5486399"/>
          </a:xfrm>
        </p:spPr>
        <p:txBody>
          <a:bodyPr>
            <a:normAutofit fontScale="62500" lnSpcReduction="20000"/>
          </a:bodyPr>
          <a:lstStyle/>
          <a:p>
            <a:pPr marL="228600" indent="-228600">
              <a:spcBef>
                <a:spcPts val="600"/>
              </a:spcBef>
              <a:buNone/>
            </a:pPr>
            <a:r>
              <a:rPr lang="en-US" b="1" dirty="0" smtClean="0"/>
              <a:t>1992-1995: </a:t>
            </a:r>
            <a:r>
              <a:rPr lang="en-US" dirty="0" smtClean="0"/>
              <a:t>Malony and Mohr work with Gannon on DARPA </a:t>
            </a:r>
            <a:r>
              <a:rPr lang="en-US" dirty="0" err="1" smtClean="0"/>
              <a:t>pC</a:t>
            </a:r>
            <a:r>
              <a:rPr lang="en-US" dirty="0" smtClean="0"/>
              <a:t>++ project work. TAU is born. [parallel profiling, tracing, performance extrapolation]</a:t>
            </a:r>
          </a:p>
          <a:p>
            <a:pPr marL="228600" indent="-228600">
              <a:spcBef>
                <a:spcPts val="600"/>
              </a:spcBef>
              <a:buNone/>
            </a:pPr>
            <a:r>
              <a:rPr lang="en-US" b="1" dirty="0" smtClean="0"/>
              <a:t>1995-1998: </a:t>
            </a:r>
            <a:r>
              <a:rPr lang="en-US" dirty="0" err="1" smtClean="0"/>
              <a:t>Shende</a:t>
            </a:r>
            <a:r>
              <a:rPr lang="en-US" dirty="0" smtClean="0"/>
              <a:t> works on Ph.D. research on performance mapping. TAU v1.0 released. [multiple languages, source analysis, automatic instrumentation]</a:t>
            </a:r>
          </a:p>
          <a:p>
            <a:pPr marL="228600" indent="-228600">
              <a:spcBef>
                <a:spcPts val="600"/>
              </a:spcBef>
              <a:buNone/>
            </a:pPr>
            <a:r>
              <a:rPr lang="en-US" b="1" dirty="0" smtClean="0"/>
              <a:t>1998-2001: </a:t>
            </a:r>
            <a:r>
              <a:rPr lang="en-US" dirty="0" smtClean="0"/>
              <a:t>Significant effort in Fortran analysis and instrumentation, work with Mohr on POMP, </a:t>
            </a:r>
            <a:r>
              <a:rPr lang="en-US" dirty="0" err="1" smtClean="0"/>
              <a:t>Kojak</a:t>
            </a:r>
            <a:r>
              <a:rPr lang="en-US" dirty="0" smtClean="0"/>
              <a:t> tracing integration, focus on automated performance analysis. [performance diagnosis, source analysis, instrumentation]</a:t>
            </a:r>
          </a:p>
          <a:p>
            <a:pPr marL="228600" indent="-228600">
              <a:spcBef>
                <a:spcPts val="600"/>
              </a:spcBef>
              <a:buNone/>
            </a:pPr>
            <a:r>
              <a:rPr lang="en-US" b="1" dirty="0" smtClean="0"/>
              <a:t>2002-2005: </a:t>
            </a:r>
            <a:r>
              <a:rPr lang="en-US" dirty="0" smtClean="0"/>
              <a:t>Focus on profiling analysis tools, measurement scalability, and perturbation compensation. [analysis, scalability, perturbation analysis, applications]</a:t>
            </a:r>
          </a:p>
          <a:p>
            <a:pPr marL="228600" indent="-228600">
              <a:spcBef>
                <a:spcPts val="600"/>
              </a:spcBef>
              <a:buNone/>
            </a:pPr>
            <a:r>
              <a:rPr lang="en-US" b="1" dirty="0" smtClean="0"/>
              <a:t>2005-2007: </a:t>
            </a:r>
            <a:r>
              <a:rPr lang="en-US" dirty="0" smtClean="0"/>
              <a:t>More emphasis on tool integration, usability, and data presentation. TAU v2.0 released. [performance visualization, binary instrumentation, integration, performance diagnosis and modeling]</a:t>
            </a:r>
          </a:p>
          <a:p>
            <a:pPr marL="228600" indent="-228600">
              <a:spcBef>
                <a:spcPts val="600"/>
              </a:spcBef>
              <a:buNone/>
            </a:pPr>
            <a:r>
              <a:rPr lang="en-US" b="1" dirty="0" smtClean="0"/>
              <a:t>2008-2011: </a:t>
            </a:r>
            <a:r>
              <a:rPr lang="en-US" dirty="0" smtClean="0"/>
              <a:t>Add performance database support, data mining, and rule-based analysis.  Develop measurement/analysis for heterogeneous systems.  Core measurement infrastructure integration (Score-P). [database, data mining, expert system, heterogeneous measurement, infrastructure integration]</a:t>
            </a:r>
          </a:p>
          <a:p>
            <a:pPr marL="228600" indent="-228600">
              <a:spcBef>
                <a:spcPts val="600"/>
              </a:spcBef>
              <a:buNone/>
            </a:pPr>
            <a:r>
              <a:rPr lang="en-US" b="1" dirty="0" smtClean="0"/>
              <a:t>2012-present: </a:t>
            </a:r>
            <a:r>
              <a:rPr lang="en-US" dirty="0" smtClean="0"/>
              <a:t>Focus on </a:t>
            </a:r>
            <a:r>
              <a:rPr lang="en-US" dirty="0" err="1" smtClean="0"/>
              <a:t>exascale</a:t>
            </a:r>
            <a:r>
              <a:rPr lang="en-US" dirty="0" smtClean="0"/>
              <a:t> systems. Improve scalability.  Add hybrid measurement support, extend heterogeneous and mixed-mode, develop user-level threading.  Apply to </a:t>
            </a:r>
            <a:r>
              <a:rPr lang="en-US" dirty="0" err="1" smtClean="0"/>
              <a:t>petascale</a:t>
            </a:r>
            <a:r>
              <a:rPr lang="en-US" dirty="0" smtClean="0"/>
              <a:t> / </a:t>
            </a:r>
            <a:r>
              <a:rPr lang="en-US" dirty="0" err="1" smtClean="0"/>
              <a:t>exascale</a:t>
            </a:r>
            <a:r>
              <a:rPr lang="en-US" dirty="0" smtClean="0"/>
              <a:t> applications. [scale, </a:t>
            </a:r>
            <a:r>
              <a:rPr lang="en-US" dirty="0" err="1" smtClean="0"/>
              <a:t>autotuning</a:t>
            </a:r>
            <a:r>
              <a:rPr lang="en-US" dirty="0" smtClean="0"/>
              <a:t>, user-level]</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a:t>
            </a:fld>
            <a:endParaRPr lang="en-US"/>
          </a:p>
        </p:txBody>
      </p:sp>
    </p:spTree>
    <p:extLst>
      <p:ext uri="{BB962C8B-B14F-4D97-AF65-F5344CB8AC3E}">
        <p14:creationId xmlns:p14="http://schemas.microsoft.com/office/powerpoint/2010/main" val="6039790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30</a:t>
            </a:fld>
            <a:endParaRPr lang="en-US"/>
          </a:p>
        </p:txBody>
      </p:sp>
      <p:sp>
        <p:nvSpPr>
          <p:cNvPr id="4" name="Title 3"/>
          <p:cNvSpPr>
            <a:spLocks noGrp="1"/>
          </p:cNvSpPr>
          <p:nvPr>
            <p:ph type="title"/>
          </p:nvPr>
        </p:nvSpPr>
        <p:spPr/>
        <p:txBody>
          <a:bodyPr/>
          <a:lstStyle/>
          <a:p>
            <a:r>
              <a:rPr lang="en-US" dirty="0" err="1" smtClean="0"/>
              <a:t>ParaProf</a:t>
            </a:r>
            <a:r>
              <a:rPr lang="en-US" dirty="0" smtClean="0"/>
              <a:t> – Full Profile / Comparative Views</a:t>
            </a:r>
            <a:endParaRPr lang="en-US" dirty="0"/>
          </a:p>
        </p:txBody>
      </p:sp>
      <p:pic>
        <p:nvPicPr>
          <p:cNvPr id="5" name="Picture 4" descr="blah.jpg"/>
          <p:cNvPicPr>
            <a:picLocks noChangeAspect="1"/>
          </p:cNvPicPr>
          <p:nvPr/>
        </p:nvPicPr>
        <p:blipFill>
          <a:blip r:embed="rId2"/>
          <a:stretch>
            <a:fillRect/>
          </a:stretch>
        </p:blipFill>
        <p:spPr>
          <a:xfrm>
            <a:off x="429770" y="990600"/>
            <a:ext cx="8180830" cy="52777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2" name="Rectangle 7"/>
          <p:cNvSpPr>
            <a:spLocks noGrp="1" noChangeArrowheads="1"/>
          </p:cNvSpPr>
          <p:nvPr>
            <p:ph type="body" idx="1"/>
          </p:nvPr>
        </p:nvSpPr>
        <p:spPr>
          <a:xfrm>
            <a:off x="238125" y="914401"/>
            <a:ext cx="8905875" cy="1371600"/>
          </a:xfrm>
        </p:spPr>
        <p:txBody>
          <a:bodyPr>
            <a:normAutofit fontScale="85000" lnSpcReduction="10000"/>
          </a:bodyPr>
          <a:lstStyle/>
          <a:p>
            <a:r>
              <a:rPr lang="en-US" dirty="0" smtClean="0"/>
              <a:t>Profile snapshots are parallel profiles recorded at runtime</a:t>
            </a:r>
          </a:p>
          <a:p>
            <a:r>
              <a:rPr lang="en-US" dirty="0" smtClean="0"/>
              <a:t>Shows performance profile dynamics (all types allowed)</a:t>
            </a:r>
            <a:endParaRPr lang="en-US" dirty="0"/>
          </a:p>
        </p:txBody>
      </p:sp>
      <p:sp>
        <p:nvSpPr>
          <p:cNvPr id="199681" name="Rectangle 2"/>
          <p:cNvSpPr>
            <a:spLocks noGrp="1" noChangeArrowheads="1"/>
          </p:cNvSpPr>
          <p:nvPr>
            <p:ph type="title"/>
          </p:nvPr>
        </p:nvSpPr>
        <p:spPr/>
        <p:txBody>
          <a:bodyPr>
            <a:normAutofit fontScale="90000"/>
          </a:bodyPr>
          <a:lstStyle/>
          <a:p>
            <a:r>
              <a:rPr lang="en-US" dirty="0" smtClean="0"/>
              <a:t>Performance Dynamics: Parallel Profile Snapshots</a:t>
            </a:r>
            <a:endParaRPr lang="en-US" dirty="0"/>
          </a:p>
        </p:txBody>
      </p:sp>
      <p:pic>
        <p:nvPicPr>
          <p:cNvPr id="199683" name="Picture 14" descr="profile-snapshot.jpg                                           0016357EMacintosh HD                   C4094A7D:"/>
          <p:cNvPicPr>
            <a:picLocks noChangeAspect="1" noChangeArrowheads="1"/>
          </p:cNvPicPr>
          <p:nvPr/>
        </p:nvPicPr>
        <p:blipFill>
          <a:blip r:embed="rId3"/>
          <a:srcRect/>
          <a:stretch>
            <a:fillRect/>
          </a:stretch>
        </p:blipFill>
        <p:spPr bwMode="auto">
          <a:xfrm>
            <a:off x="533400" y="1828800"/>
            <a:ext cx="2584450" cy="4419600"/>
          </a:xfrm>
          <a:prstGeom prst="rect">
            <a:avLst/>
          </a:prstGeom>
          <a:noFill/>
          <a:ln w="9525">
            <a:noFill/>
            <a:miter lim="800000"/>
            <a:headEnd/>
            <a:tailEnd/>
          </a:ln>
        </p:spPr>
      </p:pic>
      <p:cxnSp>
        <p:nvCxnSpPr>
          <p:cNvPr id="16" name="Straight Arrow Connector 15"/>
          <p:cNvCxnSpPr/>
          <p:nvPr/>
        </p:nvCxnSpPr>
        <p:spPr bwMode="auto">
          <a:xfrm>
            <a:off x="4500562" y="4240212"/>
            <a:ext cx="2971800" cy="1588"/>
          </a:xfrm>
          <a:prstGeom prst="straightConnector1">
            <a:avLst/>
          </a:prstGeom>
          <a:solidFill>
            <a:schemeClr val="accent1"/>
          </a:solidFill>
          <a:ln w="60325" cap="rnd"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0"/>
            </a:gradFill>
            <a:prstDash val="solid"/>
            <a:round/>
            <a:headEnd type="none" w="med" len="med"/>
            <a:tailEnd type="arrow"/>
          </a:ln>
          <a:effectLst/>
        </p:spPr>
      </p:cxnSp>
      <p:cxnSp>
        <p:nvCxnSpPr>
          <p:cNvPr id="17" name="Straight Arrow Connector 16"/>
          <p:cNvCxnSpPr/>
          <p:nvPr/>
        </p:nvCxnSpPr>
        <p:spPr bwMode="auto">
          <a:xfrm rot="5400000" flipH="1" flipV="1">
            <a:off x="3509963" y="3249612"/>
            <a:ext cx="1981200" cy="1588"/>
          </a:xfrm>
          <a:prstGeom prst="straightConnector1">
            <a:avLst/>
          </a:prstGeom>
          <a:solidFill>
            <a:schemeClr val="accent1"/>
          </a:solidFill>
          <a:ln w="60325" cap="rnd"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0"/>
            </a:gradFill>
            <a:prstDash val="solid"/>
            <a:round/>
            <a:headEnd type="none" w="med" len="med"/>
            <a:tailEnd type="arrow"/>
          </a:ln>
          <a:effectLst/>
        </p:spPr>
      </p:cxnSp>
      <p:sp>
        <p:nvSpPr>
          <p:cNvPr id="19" name="Oval 18"/>
          <p:cNvSpPr>
            <a:spLocks noChangeArrowheads="1"/>
          </p:cNvSpPr>
          <p:nvPr/>
        </p:nvSpPr>
        <p:spPr bwMode="auto">
          <a:xfrm>
            <a:off x="6481763" y="3554413"/>
            <a:ext cx="457200" cy="457200"/>
          </a:xfrm>
          <a:prstGeom prst="ellipse">
            <a:avLst/>
          </a:prstGeom>
          <a:gradFill rotWithShape="0">
            <a:gsLst>
              <a:gs pos="0">
                <a:srgbClr val="3333CC"/>
              </a:gs>
              <a:gs pos="100000">
                <a:srgbClr val="FF0000"/>
              </a:gs>
            </a:gsLst>
            <a:path path="rect">
              <a:fillToRect t="100000" r="100000"/>
            </a:path>
          </a:gradFill>
          <a:ln w="41275">
            <a:solidFill>
              <a:schemeClr val="tx1"/>
            </a:solidFill>
            <a:prstDash val="sysDot"/>
            <a:round/>
            <a:headEnd/>
            <a:tailEnd/>
          </a:ln>
          <a:effectLst>
            <a:outerShdw blurRad="63500" dist="38100" dir="2700000" algn="tl" rotWithShape="0">
              <a:srgbClr val="000000">
                <a:alpha val="39999"/>
              </a:srgbClr>
            </a:outerShdw>
          </a:effectLst>
        </p:spPr>
        <p:txBody>
          <a:bodyPr lIns="91435" tIns="45718" rIns="91435" bIns="45718"/>
          <a:lstStyle/>
          <a:p>
            <a:pPr>
              <a:defRPr/>
            </a:pPr>
            <a:endParaRPr lang="en-US" i="0">
              <a:latin typeface="Times" charset="0"/>
              <a:ea typeface="+mn-ea"/>
              <a:cs typeface="+mn-cs"/>
            </a:endParaRPr>
          </a:p>
        </p:txBody>
      </p:sp>
      <p:sp>
        <p:nvSpPr>
          <p:cNvPr id="199687" name="Oval 19"/>
          <p:cNvSpPr>
            <a:spLocks noChangeArrowheads="1"/>
          </p:cNvSpPr>
          <p:nvPr/>
        </p:nvSpPr>
        <p:spPr bwMode="auto">
          <a:xfrm>
            <a:off x="4729163" y="3935413"/>
            <a:ext cx="228600" cy="228600"/>
          </a:xfrm>
          <a:prstGeom prst="ellipse">
            <a:avLst/>
          </a:prstGeom>
          <a:solidFill>
            <a:srgbClr val="0000FF"/>
          </a:solidFill>
          <a:ln w="9525">
            <a:solidFill>
              <a:schemeClr val="tx1"/>
            </a:solidFill>
            <a:round/>
            <a:headEnd/>
            <a:tailEnd/>
          </a:ln>
        </p:spPr>
        <p:txBody>
          <a:bodyPr lIns="91435" tIns="45718" rIns="91435" bIns="45718">
            <a:prstTxWarp prst="textNoShape">
              <a:avLst/>
            </a:prstTxWarp>
          </a:bodyPr>
          <a:lstStyle/>
          <a:p>
            <a:endParaRPr lang="en-US" i="0">
              <a:latin typeface="Times" charset="0"/>
            </a:endParaRPr>
          </a:p>
        </p:txBody>
      </p:sp>
      <p:sp>
        <p:nvSpPr>
          <p:cNvPr id="199688" name="Oval 20"/>
          <p:cNvSpPr>
            <a:spLocks noChangeArrowheads="1"/>
          </p:cNvSpPr>
          <p:nvPr/>
        </p:nvSpPr>
        <p:spPr bwMode="auto">
          <a:xfrm>
            <a:off x="7015163" y="2411413"/>
            <a:ext cx="228600" cy="228600"/>
          </a:xfrm>
          <a:prstGeom prst="ellipse">
            <a:avLst/>
          </a:prstGeom>
          <a:solidFill>
            <a:srgbClr val="FF0000"/>
          </a:solidFill>
          <a:ln w="9525">
            <a:solidFill>
              <a:schemeClr val="tx1"/>
            </a:solidFill>
            <a:round/>
            <a:headEnd/>
            <a:tailEnd/>
          </a:ln>
        </p:spPr>
        <p:txBody>
          <a:bodyPr lIns="91435" tIns="45718" rIns="91435" bIns="45718">
            <a:prstTxWarp prst="textNoShape">
              <a:avLst/>
            </a:prstTxWarp>
          </a:bodyPr>
          <a:lstStyle/>
          <a:p>
            <a:endParaRPr lang="en-US" i="0">
              <a:latin typeface="Times" charset="0"/>
            </a:endParaRPr>
          </a:p>
        </p:txBody>
      </p:sp>
      <p:sp>
        <p:nvSpPr>
          <p:cNvPr id="199689" name="TextBox 22"/>
          <p:cNvSpPr txBox="1">
            <a:spLocks noChangeArrowheads="1"/>
          </p:cNvSpPr>
          <p:nvPr/>
        </p:nvSpPr>
        <p:spPr bwMode="auto">
          <a:xfrm>
            <a:off x="4576763" y="4545013"/>
            <a:ext cx="2819400" cy="457200"/>
          </a:xfrm>
          <a:prstGeom prst="rect">
            <a:avLst/>
          </a:prstGeom>
          <a:noFill/>
          <a:ln w="9525">
            <a:noFill/>
            <a:miter lim="800000"/>
            <a:headEnd/>
            <a:tailEnd/>
          </a:ln>
        </p:spPr>
        <p:txBody>
          <a:bodyPr lIns="91435" tIns="45718" rIns="91435" bIns="45718">
            <a:prstTxWarp prst="textNoShape">
              <a:avLst/>
            </a:prstTxWarp>
            <a:spAutoFit/>
          </a:bodyPr>
          <a:lstStyle/>
          <a:p>
            <a:r>
              <a:rPr lang="en-US" i="0"/>
              <a:t>Information</a:t>
            </a:r>
          </a:p>
        </p:txBody>
      </p:sp>
      <p:sp>
        <p:nvSpPr>
          <p:cNvPr id="199690" name="TextBox 23"/>
          <p:cNvSpPr txBox="1">
            <a:spLocks noChangeArrowheads="1"/>
          </p:cNvSpPr>
          <p:nvPr/>
        </p:nvSpPr>
        <p:spPr bwMode="auto">
          <a:xfrm rot="-5400000">
            <a:off x="3276600" y="2670175"/>
            <a:ext cx="1676400" cy="457200"/>
          </a:xfrm>
          <a:prstGeom prst="rect">
            <a:avLst/>
          </a:prstGeom>
          <a:noFill/>
          <a:ln w="9525">
            <a:noFill/>
            <a:miter lim="800000"/>
            <a:headEnd/>
            <a:tailEnd/>
          </a:ln>
        </p:spPr>
        <p:txBody>
          <a:bodyPr lIns="91435" tIns="45718" rIns="91435" bIns="45718">
            <a:prstTxWarp prst="textNoShape">
              <a:avLst/>
            </a:prstTxWarp>
            <a:spAutoFit/>
          </a:bodyPr>
          <a:lstStyle/>
          <a:p>
            <a:r>
              <a:rPr lang="en-US" i="0"/>
              <a:t>Overhead</a:t>
            </a:r>
          </a:p>
        </p:txBody>
      </p:sp>
      <p:sp>
        <p:nvSpPr>
          <p:cNvPr id="199691" name="TextBox 24"/>
          <p:cNvSpPr txBox="1">
            <a:spLocks noChangeArrowheads="1"/>
          </p:cNvSpPr>
          <p:nvPr/>
        </p:nvSpPr>
        <p:spPr bwMode="auto">
          <a:xfrm>
            <a:off x="7243763" y="2259013"/>
            <a:ext cx="1676400" cy="457200"/>
          </a:xfrm>
          <a:prstGeom prst="rect">
            <a:avLst/>
          </a:prstGeom>
          <a:noFill/>
          <a:ln w="9525">
            <a:noFill/>
            <a:miter lim="800000"/>
            <a:headEnd/>
            <a:tailEnd/>
          </a:ln>
        </p:spPr>
        <p:txBody>
          <a:bodyPr lIns="91435" tIns="45718" rIns="91435" bIns="45718">
            <a:prstTxWarp prst="textNoShape">
              <a:avLst/>
            </a:prstTxWarp>
            <a:spAutoFit/>
          </a:bodyPr>
          <a:lstStyle/>
          <a:p>
            <a:r>
              <a:rPr lang="en-US" i="0"/>
              <a:t>Traces</a:t>
            </a:r>
          </a:p>
        </p:txBody>
      </p:sp>
      <p:sp>
        <p:nvSpPr>
          <p:cNvPr id="199692" name="TextBox 25"/>
          <p:cNvSpPr txBox="1">
            <a:spLocks noChangeArrowheads="1"/>
          </p:cNvSpPr>
          <p:nvPr/>
        </p:nvSpPr>
        <p:spPr bwMode="auto">
          <a:xfrm>
            <a:off x="7167563" y="3325813"/>
            <a:ext cx="1676400" cy="830262"/>
          </a:xfrm>
          <a:prstGeom prst="rect">
            <a:avLst/>
          </a:prstGeom>
          <a:noFill/>
          <a:ln w="9525">
            <a:noFill/>
            <a:miter lim="800000"/>
            <a:headEnd/>
            <a:tailEnd/>
          </a:ln>
        </p:spPr>
        <p:txBody>
          <a:bodyPr lIns="91435" tIns="45718" rIns="91435" bIns="45718">
            <a:prstTxWarp prst="textNoShape">
              <a:avLst/>
            </a:prstTxWarp>
            <a:spAutoFit/>
          </a:bodyPr>
          <a:lstStyle/>
          <a:p>
            <a:r>
              <a:rPr lang="en-US" i="0"/>
              <a:t>Profile Snapshots</a:t>
            </a:r>
          </a:p>
        </p:txBody>
      </p:sp>
      <p:sp>
        <p:nvSpPr>
          <p:cNvPr id="199693" name="TextBox 26"/>
          <p:cNvSpPr txBox="1">
            <a:spLocks noChangeArrowheads="1"/>
          </p:cNvSpPr>
          <p:nvPr/>
        </p:nvSpPr>
        <p:spPr bwMode="auto">
          <a:xfrm>
            <a:off x="4576763" y="3402013"/>
            <a:ext cx="1676400" cy="457200"/>
          </a:xfrm>
          <a:prstGeom prst="rect">
            <a:avLst/>
          </a:prstGeom>
          <a:noFill/>
          <a:ln w="9525">
            <a:noFill/>
            <a:miter lim="800000"/>
            <a:headEnd/>
            <a:tailEnd/>
          </a:ln>
        </p:spPr>
        <p:txBody>
          <a:bodyPr lIns="91435" tIns="45718" rIns="91435" bIns="45718">
            <a:prstTxWarp prst="textNoShape">
              <a:avLst/>
            </a:prstTxWarp>
            <a:spAutoFit/>
          </a:bodyPr>
          <a:lstStyle/>
          <a:p>
            <a:r>
              <a:rPr lang="en-US" i="0"/>
              <a:t>Profiles</a:t>
            </a:r>
          </a:p>
        </p:txBody>
      </p:sp>
      <p:sp>
        <p:nvSpPr>
          <p:cNvPr id="199694" name="Rectangle 27"/>
          <p:cNvSpPr>
            <a:spLocks noChangeArrowheads="1"/>
          </p:cNvSpPr>
          <p:nvPr/>
        </p:nvSpPr>
        <p:spPr bwMode="auto">
          <a:xfrm>
            <a:off x="3505200" y="5486400"/>
            <a:ext cx="5486400" cy="677617"/>
          </a:xfrm>
          <a:prstGeom prst="rect">
            <a:avLst/>
          </a:prstGeom>
          <a:noFill/>
          <a:ln w="9525">
            <a:solidFill>
              <a:schemeClr val="tx1"/>
            </a:solidFill>
            <a:miter lim="800000"/>
            <a:headEnd/>
            <a:tailEnd/>
          </a:ln>
        </p:spPr>
        <p:txBody>
          <a:bodyPr lIns="91435" tIns="45718" rIns="91435" bIns="45718">
            <a:prstTxWarp prst="textNoShape">
              <a:avLst/>
            </a:prstTxWarp>
            <a:spAutoFit/>
          </a:bodyPr>
          <a:lstStyle/>
          <a:p>
            <a:pPr marL="1588" indent="-1588">
              <a:lnSpc>
                <a:spcPct val="90000"/>
              </a:lnSpc>
              <a:spcBef>
                <a:spcPct val="20000"/>
              </a:spcBef>
              <a:buSzPct val="75000"/>
            </a:pPr>
            <a:r>
              <a:rPr lang="en-US" sz="1400" dirty="0">
                <a:latin typeface="Times New Roman"/>
                <a:cs typeface="Times New Roman"/>
              </a:rPr>
              <a:t>A. Morris, W. Spear, A. Malony, and S. </a:t>
            </a:r>
            <a:r>
              <a:rPr lang="en-US" sz="1400" dirty="0" err="1">
                <a:latin typeface="Times New Roman"/>
                <a:cs typeface="Times New Roman"/>
              </a:rPr>
              <a:t>Shende</a:t>
            </a:r>
            <a:r>
              <a:rPr lang="en-US" sz="1400" dirty="0">
                <a:latin typeface="Times New Roman"/>
                <a:cs typeface="Times New Roman"/>
              </a:rPr>
              <a:t>, </a:t>
            </a:r>
            <a:r>
              <a:rPr lang="ja-JP" altLang="en-US" sz="1400" dirty="0">
                <a:latin typeface="Times New Roman"/>
                <a:cs typeface="Times New Roman"/>
              </a:rPr>
              <a:t>“</a:t>
            </a:r>
            <a:r>
              <a:rPr lang="en-US" altLang="ja-JP" sz="1400" dirty="0">
                <a:latin typeface="Times New Roman"/>
                <a:cs typeface="Times New Roman"/>
              </a:rPr>
              <a:t>Observing Performance Dynamics using Parallel Profile Snapshots,</a:t>
            </a:r>
            <a:r>
              <a:rPr lang="ja-JP" altLang="en-US" sz="1400" dirty="0">
                <a:latin typeface="Times New Roman"/>
                <a:cs typeface="Times New Roman"/>
              </a:rPr>
              <a:t>”</a:t>
            </a:r>
            <a:r>
              <a:rPr lang="en-US" altLang="ja-JP" sz="1400" dirty="0">
                <a:latin typeface="Times New Roman"/>
                <a:cs typeface="Times New Roman"/>
              </a:rPr>
              <a:t> European Conference on Parallel Processing (</a:t>
            </a:r>
            <a:r>
              <a:rPr lang="en-US" altLang="ja-JP" sz="1400" dirty="0" err="1">
                <a:latin typeface="Times New Roman"/>
                <a:cs typeface="Times New Roman"/>
              </a:rPr>
              <a:t>EuroPar</a:t>
            </a:r>
            <a:r>
              <a:rPr lang="en-US" altLang="ja-JP" sz="1400" dirty="0">
                <a:latin typeface="Times New Roman"/>
                <a:cs typeface="Times New Roman"/>
              </a:rPr>
              <a:t>), 2008.</a:t>
            </a:r>
            <a:endParaRPr lang="en-US" sz="1400" dirty="0">
              <a:latin typeface="Times New Roman"/>
              <a:cs typeface="Times New Roman"/>
            </a:endParaRPr>
          </a:p>
        </p:txBody>
      </p:sp>
      <p:sp>
        <p:nvSpPr>
          <p:cNvPr id="18" name="Footer Placeholder 1"/>
          <p:cNvSpPr>
            <a:spLocks noGrp="1"/>
          </p:cNvSpPr>
          <p:nvPr>
            <p:ph type="ftr" sz="quarter" idx="11"/>
          </p:nvPr>
        </p:nvSpPr>
        <p:spPr>
          <a:xfrm>
            <a:off x="0" y="6369050"/>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20" name="Slide Number Placeholder 2"/>
          <p:cNvSpPr>
            <a:spLocks noGrp="1"/>
          </p:cNvSpPr>
          <p:nvPr>
            <p:ph type="sldNum" sz="quarter" idx="12"/>
          </p:nvPr>
        </p:nvSpPr>
        <p:spPr>
          <a:xfrm>
            <a:off x="6553200" y="6369050"/>
            <a:ext cx="2133600" cy="488950"/>
          </a:xfrm>
        </p:spPr>
        <p:txBody>
          <a:bodyPr/>
          <a:lstStyle/>
          <a:p>
            <a:pPr>
              <a:defRPr/>
            </a:pPr>
            <a:fld id="{F8E865A7-7678-F840-B2ED-A6879803B906}" type="slidenum">
              <a:rPr lang="en-US" smtClean="0"/>
              <a:pPr>
                <a:defRPr/>
              </a:pPr>
              <a:t>31</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730" name="Rectangle 7"/>
          <p:cNvSpPr>
            <a:spLocks noGrp="1" noChangeArrowheads="1"/>
          </p:cNvSpPr>
          <p:nvPr>
            <p:ph type="body" idx="1"/>
          </p:nvPr>
        </p:nvSpPr>
        <p:spPr/>
        <p:txBody>
          <a:bodyPr>
            <a:normAutofit fontScale="92500"/>
          </a:bodyPr>
          <a:lstStyle/>
          <a:p>
            <a:r>
              <a:rPr lang="en-US" dirty="0" smtClean="0"/>
              <a:t>Simulation of astrophysical thermonuclear flashes</a:t>
            </a:r>
          </a:p>
          <a:p>
            <a:r>
              <a:rPr lang="en-US" dirty="0" smtClean="0"/>
              <a:t>Snapshots show profile differences since last snapshot</a:t>
            </a:r>
          </a:p>
          <a:p>
            <a:pPr lvl="1"/>
            <a:r>
              <a:rPr lang="en-US" dirty="0" smtClean="0"/>
              <a:t>Captures all events</a:t>
            </a:r>
            <a:br>
              <a:rPr lang="en-US" dirty="0" smtClean="0"/>
            </a:br>
            <a:r>
              <a:rPr lang="en-US" dirty="0" smtClean="0"/>
              <a:t>since beginning</a:t>
            </a:r>
            <a:br>
              <a:rPr lang="en-US" dirty="0" smtClean="0"/>
            </a:br>
            <a:r>
              <a:rPr lang="en-US" dirty="0" smtClean="0"/>
              <a:t>per thread</a:t>
            </a:r>
          </a:p>
          <a:p>
            <a:pPr lvl="1"/>
            <a:r>
              <a:rPr lang="en-US" dirty="0" smtClean="0"/>
              <a:t>Mean profile</a:t>
            </a:r>
            <a:br>
              <a:rPr lang="en-US" dirty="0" smtClean="0"/>
            </a:br>
            <a:r>
              <a:rPr lang="en-US" dirty="0" smtClean="0"/>
              <a:t>calculated post-</a:t>
            </a:r>
            <a:br>
              <a:rPr lang="en-US" dirty="0" smtClean="0"/>
            </a:br>
            <a:r>
              <a:rPr lang="en-US" dirty="0" smtClean="0"/>
              <a:t>mortem</a:t>
            </a:r>
          </a:p>
          <a:p>
            <a:pPr lvl="1"/>
            <a:r>
              <a:rPr lang="en-US" dirty="0" smtClean="0"/>
              <a:t>Highlight change</a:t>
            </a:r>
            <a:br>
              <a:rPr lang="en-US" dirty="0" smtClean="0"/>
            </a:br>
            <a:r>
              <a:rPr lang="en-US" dirty="0" smtClean="0"/>
              <a:t>in performance</a:t>
            </a:r>
            <a:br>
              <a:rPr lang="en-US" dirty="0" smtClean="0"/>
            </a:br>
            <a:r>
              <a:rPr lang="en-US" dirty="0" smtClean="0"/>
              <a:t>per iteration and</a:t>
            </a:r>
            <a:br>
              <a:rPr lang="en-US" dirty="0" smtClean="0"/>
            </a:br>
            <a:r>
              <a:rPr lang="en-US" dirty="0" smtClean="0"/>
              <a:t>at </a:t>
            </a:r>
            <a:r>
              <a:rPr lang="en-US" dirty="0" err="1" smtClean="0"/>
              <a:t>checkpointing</a:t>
            </a:r>
            <a:endParaRPr lang="en-US" dirty="0"/>
          </a:p>
        </p:txBody>
      </p:sp>
      <p:sp>
        <p:nvSpPr>
          <p:cNvPr id="201729" name="Rectangle 2"/>
          <p:cNvSpPr>
            <a:spLocks noGrp="1" noChangeArrowheads="1"/>
          </p:cNvSpPr>
          <p:nvPr>
            <p:ph type="title"/>
          </p:nvPr>
        </p:nvSpPr>
        <p:spPr/>
        <p:txBody>
          <a:bodyPr/>
          <a:lstStyle/>
          <a:p>
            <a:r>
              <a:rPr lang="en-US" smtClean="0"/>
              <a:t>Parallel Profile Snapshots of FLASH 3.0</a:t>
            </a:r>
            <a:endParaRPr lang="en-US" dirty="0"/>
          </a:p>
        </p:txBody>
      </p:sp>
      <p:pic>
        <p:nvPicPr>
          <p:cNvPr id="201731" name="Content Placeholder 4" descr="1.png"/>
          <p:cNvPicPr>
            <a:picLocks noGrp="1" noChangeAspect="1"/>
          </p:cNvPicPr>
          <p:nvPr>
            <p:ph idx="4294967295"/>
          </p:nvPr>
        </p:nvPicPr>
        <p:blipFill>
          <a:blip r:embed="rId3"/>
          <a:srcRect/>
          <a:stretch>
            <a:fillRect/>
          </a:stretch>
        </p:blipFill>
        <p:spPr>
          <a:xfrm>
            <a:off x="3810000" y="2039939"/>
            <a:ext cx="5120640" cy="4259580"/>
          </a:xfrm>
        </p:spPr>
      </p:pic>
      <p:sp>
        <p:nvSpPr>
          <p:cNvPr id="201732" name="TextBox 5"/>
          <p:cNvSpPr txBox="1">
            <a:spLocks noChangeArrowheads="1"/>
          </p:cNvSpPr>
          <p:nvPr/>
        </p:nvSpPr>
        <p:spPr bwMode="auto">
          <a:xfrm>
            <a:off x="5029200" y="2983474"/>
            <a:ext cx="1647825" cy="354556"/>
          </a:xfrm>
          <a:prstGeom prst="rect">
            <a:avLst/>
          </a:prstGeom>
          <a:noFill/>
          <a:ln w="25400">
            <a:noFill/>
            <a:miter lim="800000"/>
            <a:headEnd/>
            <a:tailEnd/>
          </a:ln>
        </p:spPr>
        <p:txBody>
          <a:bodyPr lIns="91435" tIns="45718" rIns="91435" bIns="45718">
            <a:prstTxWarp prst="textNoShape">
              <a:avLst/>
            </a:prstTxWarp>
            <a:spAutoFit/>
          </a:bodyPr>
          <a:lstStyle/>
          <a:p>
            <a:pPr algn="r"/>
            <a:r>
              <a:rPr lang="en-US" dirty="0">
                <a:latin typeface="Times New Roman"/>
                <a:cs typeface="Times New Roman"/>
              </a:rPr>
              <a:t>Initialization</a:t>
            </a:r>
            <a:endParaRPr lang="en-US" dirty="0">
              <a:solidFill>
                <a:srgbClr val="000000"/>
              </a:solidFill>
              <a:latin typeface="Times New Roman"/>
              <a:cs typeface="Times New Roman"/>
            </a:endParaRPr>
          </a:p>
        </p:txBody>
      </p:sp>
      <p:sp>
        <p:nvSpPr>
          <p:cNvPr id="201733" name="TextBox 11"/>
          <p:cNvSpPr txBox="1">
            <a:spLocks noChangeArrowheads="1"/>
          </p:cNvSpPr>
          <p:nvPr/>
        </p:nvSpPr>
        <p:spPr bwMode="auto">
          <a:xfrm>
            <a:off x="5334000" y="3516874"/>
            <a:ext cx="1828800" cy="354556"/>
          </a:xfrm>
          <a:prstGeom prst="rect">
            <a:avLst/>
          </a:prstGeom>
          <a:noFill/>
          <a:ln w="25400">
            <a:noFill/>
            <a:miter lim="800000"/>
            <a:headEnd/>
            <a:tailEnd/>
          </a:ln>
        </p:spPr>
        <p:txBody>
          <a:bodyPr lIns="91435" tIns="45718" rIns="91435" bIns="45718">
            <a:prstTxWarp prst="textNoShape">
              <a:avLst/>
            </a:prstTxWarp>
            <a:spAutoFit/>
          </a:bodyPr>
          <a:lstStyle/>
          <a:p>
            <a:pPr algn="r"/>
            <a:r>
              <a:rPr lang="en-US" dirty="0" err="1">
                <a:latin typeface="Times New Roman"/>
                <a:cs typeface="Times New Roman"/>
              </a:rPr>
              <a:t>Checkpointing</a:t>
            </a:r>
            <a:endParaRPr lang="en-US" dirty="0">
              <a:solidFill>
                <a:srgbClr val="000000"/>
              </a:solidFill>
              <a:latin typeface="Times New Roman"/>
              <a:cs typeface="Times New Roman"/>
            </a:endParaRPr>
          </a:p>
        </p:txBody>
      </p:sp>
      <p:sp>
        <p:nvSpPr>
          <p:cNvPr id="201734" name="TextBox 20"/>
          <p:cNvSpPr txBox="1">
            <a:spLocks noChangeArrowheads="1"/>
          </p:cNvSpPr>
          <p:nvPr/>
        </p:nvSpPr>
        <p:spPr bwMode="auto">
          <a:xfrm>
            <a:off x="7543800" y="2971800"/>
            <a:ext cx="1306513" cy="369328"/>
          </a:xfrm>
          <a:prstGeom prst="rect">
            <a:avLst/>
          </a:prstGeom>
          <a:noFill/>
          <a:ln w="25400">
            <a:noFill/>
            <a:miter lim="800000"/>
            <a:headEnd/>
            <a:tailEnd/>
          </a:ln>
        </p:spPr>
        <p:txBody>
          <a:bodyPr wrap="square" lIns="91435" tIns="45718" rIns="91435" bIns="45718">
            <a:prstTxWarp prst="textNoShape">
              <a:avLst/>
            </a:prstTxWarp>
            <a:spAutoFit/>
          </a:bodyPr>
          <a:lstStyle/>
          <a:p>
            <a:pPr algn="r"/>
            <a:r>
              <a:rPr lang="en-US" dirty="0">
                <a:latin typeface="Times New Roman"/>
                <a:cs typeface="Times New Roman"/>
              </a:rPr>
              <a:t>Finalization</a:t>
            </a:r>
            <a:endParaRPr lang="en-US" dirty="0">
              <a:solidFill>
                <a:srgbClr val="000000"/>
              </a:solidFill>
              <a:latin typeface="Times New Roman"/>
              <a:cs typeface="Times New Roman"/>
            </a:endParaRPr>
          </a:p>
        </p:txBody>
      </p:sp>
      <p:sp>
        <p:nvSpPr>
          <p:cNvPr id="201735" name="Line 8"/>
          <p:cNvSpPr>
            <a:spLocks noChangeShapeType="1"/>
          </p:cNvSpPr>
          <p:nvPr/>
        </p:nvSpPr>
        <p:spPr bwMode="auto">
          <a:xfrm>
            <a:off x="8240713" y="3298825"/>
            <a:ext cx="522287" cy="710183"/>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201736" name="Line 9"/>
          <p:cNvSpPr>
            <a:spLocks noChangeShapeType="1"/>
          </p:cNvSpPr>
          <p:nvPr/>
        </p:nvSpPr>
        <p:spPr bwMode="auto">
          <a:xfrm>
            <a:off x="7021513" y="3908425"/>
            <a:ext cx="838200" cy="438912"/>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201737" name="Line 10"/>
          <p:cNvSpPr>
            <a:spLocks noChangeShapeType="1"/>
          </p:cNvSpPr>
          <p:nvPr/>
        </p:nvSpPr>
        <p:spPr bwMode="auto">
          <a:xfrm>
            <a:off x="6869113" y="3908425"/>
            <a:ext cx="152400" cy="512064"/>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201738" name="Line 11"/>
          <p:cNvSpPr>
            <a:spLocks noChangeShapeType="1"/>
          </p:cNvSpPr>
          <p:nvPr/>
        </p:nvSpPr>
        <p:spPr bwMode="auto">
          <a:xfrm>
            <a:off x="6030913" y="3908425"/>
            <a:ext cx="152400" cy="731520"/>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201739" name="Line 12"/>
          <p:cNvSpPr>
            <a:spLocks noChangeShapeType="1"/>
          </p:cNvSpPr>
          <p:nvPr/>
        </p:nvSpPr>
        <p:spPr bwMode="auto">
          <a:xfrm flipH="1">
            <a:off x="5421313" y="3908427"/>
            <a:ext cx="457200" cy="688849"/>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201740" name="Line 13"/>
          <p:cNvSpPr>
            <a:spLocks noChangeShapeType="1"/>
          </p:cNvSpPr>
          <p:nvPr/>
        </p:nvSpPr>
        <p:spPr bwMode="auto">
          <a:xfrm flipH="1">
            <a:off x="4659313" y="3298825"/>
            <a:ext cx="685800" cy="438912"/>
          </a:xfrm>
          <a:prstGeom prst="line">
            <a:avLst/>
          </a:prstGeom>
          <a:noFill/>
          <a:ln w="15875">
            <a:solidFill>
              <a:srgbClr val="FF0000"/>
            </a:solidFill>
            <a:round/>
            <a:headEnd/>
            <a:tailEnd type="triangle" w="sm" len="med"/>
          </a:ln>
        </p:spPr>
        <p:txBody>
          <a:bodyPr wrap="none" lIns="91435" tIns="45718" rIns="91435" bIns="45718" anchor="ctr">
            <a:prstTxWarp prst="textNoShape">
              <a:avLst/>
            </a:prstTxWarp>
          </a:bodyPr>
          <a:lstStyle/>
          <a:p>
            <a:endParaRPr lang="en-US"/>
          </a:p>
        </p:txBody>
      </p:sp>
      <p:sp>
        <p:nvSpPr>
          <p:cNvPr id="14" name="Footer Placeholder 1"/>
          <p:cNvSpPr>
            <a:spLocks noGrp="1"/>
          </p:cNvSpPr>
          <p:nvPr>
            <p:ph type="ftr" sz="quarter" idx="11"/>
          </p:nvPr>
        </p:nvSpPr>
        <p:spPr>
          <a:xfrm>
            <a:off x="0" y="6369050"/>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15" name="Slide Number Placeholder 2"/>
          <p:cNvSpPr>
            <a:spLocks noGrp="1"/>
          </p:cNvSpPr>
          <p:nvPr>
            <p:ph type="sldNum" sz="quarter" idx="12"/>
          </p:nvPr>
        </p:nvSpPr>
        <p:spPr>
          <a:xfrm>
            <a:off x="6553200" y="6369050"/>
            <a:ext cx="2133600" cy="488950"/>
          </a:xfrm>
        </p:spPr>
        <p:txBody>
          <a:bodyPr/>
          <a:lstStyle/>
          <a:p>
            <a:pPr>
              <a:defRPr/>
            </a:pPr>
            <a:fld id="{F8E865A7-7678-F840-B2ED-A6879803B906}" type="slidenum">
              <a:rPr lang="en-US" smtClean="0"/>
              <a:pPr>
                <a:defRPr/>
              </a:pPr>
              <a:t>32</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3777" name="Content Placeholder 3" descr="flash2.png"/>
          <p:cNvPicPr>
            <a:picLocks noGrp="1" noChangeAspect="1"/>
          </p:cNvPicPr>
          <p:nvPr>
            <p:ph idx="4294967295"/>
          </p:nvPr>
        </p:nvPicPr>
        <p:blipFill>
          <a:blip r:embed="rId3"/>
          <a:srcRect/>
          <a:stretch>
            <a:fillRect/>
          </a:stretch>
        </p:blipFill>
        <p:spPr>
          <a:xfrm>
            <a:off x="762001" y="963613"/>
            <a:ext cx="7166610" cy="5310108"/>
          </a:xfrm>
          <a:ln>
            <a:solidFill>
              <a:schemeClr val="tx1"/>
            </a:solidFill>
          </a:ln>
        </p:spPr>
      </p:pic>
      <p:sp>
        <p:nvSpPr>
          <p:cNvPr id="203778" name="Rectangle 4"/>
          <p:cNvSpPr>
            <a:spLocks noGrp="1" noChangeArrowheads="1"/>
          </p:cNvSpPr>
          <p:nvPr>
            <p:ph type="title"/>
          </p:nvPr>
        </p:nvSpPr>
        <p:spPr/>
        <p:txBody>
          <a:bodyPr>
            <a:normAutofit fontScale="90000"/>
          </a:bodyPr>
          <a:lstStyle/>
          <a:p>
            <a:r>
              <a:rPr lang="en-US" dirty="0">
                <a:ea typeface="ＭＳ Ｐゴシック" charset="-128"/>
                <a:cs typeface="ＭＳ Ｐゴシック" charset="-128"/>
              </a:rPr>
              <a:t>FLASH 3.0 Performance Dynamics (Periodic)</a:t>
            </a:r>
          </a:p>
        </p:txBody>
      </p:sp>
      <p:sp>
        <p:nvSpPr>
          <p:cNvPr id="203779" name="Rectangle 6"/>
          <p:cNvSpPr>
            <a:spLocks noChangeArrowheads="1"/>
          </p:cNvSpPr>
          <p:nvPr/>
        </p:nvSpPr>
        <p:spPr bwMode="auto">
          <a:xfrm>
            <a:off x="2078038" y="1830390"/>
            <a:ext cx="1058862" cy="351392"/>
          </a:xfrm>
          <a:prstGeom prst="rect">
            <a:avLst/>
          </a:prstGeom>
          <a:noFill/>
          <a:ln w="9525">
            <a:noFill/>
            <a:miter lim="800000"/>
            <a:headEnd/>
            <a:tailEnd/>
          </a:ln>
        </p:spPr>
        <p:txBody>
          <a:bodyPr wrap="none" lIns="91435" tIns="45718" rIns="91435" bIns="45718">
            <a:prstTxWarp prst="textNoShape">
              <a:avLst/>
            </a:prstTxWarp>
            <a:spAutoFit/>
          </a:bodyPr>
          <a:lstStyle/>
          <a:p>
            <a:r>
              <a:rPr lang="en-US" sz="1800"/>
              <a:t>INTRFC</a:t>
            </a:r>
            <a:endParaRPr lang="en-US"/>
          </a:p>
        </p:txBody>
      </p:sp>
      <p:sp>
        <p:nvSpPr>
          <p:cNvPr id="203780" name="Line 7"/>
          <p:cNvSpPr>
            <a:spLocks noChangeShapeType="1"/>
          </p:cNvSpPr>
          <p:nvPr/>
        </p:nvSpPr>
        <p:spPr bwMode="auto">
          <a:xfrm flipH="1">
            <a:off x="2265363" y="2190750"/>
            <a:ext cx="106362" cy="704293"/>
          </a:xfrm>
          <a:prstGeom prst="line">
            <a:avLst/>
          </a:prstGeom>
          <a:noFill/>
          <a:ln w="15875">
            <a:solidFill>
              <a:srgbClr val="FF0000"/>
            </a:solidFill>
            <a:round/>
            <a:headEnd/>
            <a:tailEnd type="triangle" w="sm" len="lg"/>
          </a:ln>
        </p:spPr>
        <p:txBody>
          <a:bodyPr wrap="none" lIns="91435" tIns="45718" rIns="91435" bIns="45718" anchor="ctr">
            <a:prstTxWarp prst="textNoShape">
              <a:avLst/>
            </a:prstTxWarp>
          </a:bodyPr>
          <a:lstStyle/>
          <a:p>
            <a:endParaRPr lang="en-US"/>
          </a:p>
        </p:txBody>
      </p:sp>
      <p:sp>
        <p:nvSpPr>
          <p:cNvPr id="203781" name="Line 8"/>
          <p:cNvSpPr>
            <a:spLocks noChangeShapeType="1"/>
          </p:cNvSpPr>
          <p:nvPr/>
        </p:nvSpPr>
        <p:spPr bwMode="auto">
          <a:xfrm>
            <a:off x="3036888" y="2011364"/>
            <a:ext cx="444500" cy="211138"/>
          </a:xfrm>
          <a:prstGeom prst="line">
            <a:avLst/>
          </a:prstGeom>
          <a:noFill/>
          <a:ln w="15875">
            <a:solidFill>
              <a:srgbClr val="FF0000"/>
            </a:solidFill>
            <a:round/>
            <a:headEnd/>
            <a:tailEnd type="triangle" w="sm" len="lg"/>
          </a:ln>
        </p:spPr>
        <p:txBody>
          <a:bodyPr wrap="none" lIns="91435" tIns="45718" rIns="91435" bIns="45718" anchor="ctr">
            <a:prstTxWarp prst="textNoShape">
              <a:avLst/>
            </a:prstTxWarp>
          </a:bodyPr>
          <a:lstStyle/>
          <a:p>
            <a:endParaRPr lang="en-US"/>
          </a:p>
        </p:txBody>
      </p:sp>
      <p:sp>
        <p:nvSpPr>
          <p:cNvPr id="7" name="Footer Placeholder 1"/>
          <p:cNvSpPr>
            <a:spLocks noGrp="1"/>
          </p:cNvSpPr>
          <p:nvPr>
            <p:ph type="ftr" sz="quarter" idx="11"/>
          </p:nvPr>
        </p:nvSpPr>
        <p:spPr>
          <a:xfrm>
            <a:off x="0" y="6369050"/>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2"/>
          <p:cNvSpPr>
            <a:spLocks noGrp="1"/>
          </p:cNvSpPr>
          <p:nvPr>
            <p:ph type="sldNum" sz="quarter" idx="12"/>
          </p:nvPr>
        </p:nvSpPr>
        <p:spPr>
          <a:xfrm>
            <a:off x="6553200" y="6369050"/>
            <a:ext cx="2133600" cy="488950"/>
          </a:xfrm>
        </p:spPr>
        <p:txBody>
          <a:bodyPr/>
          <a:lstStyle/>
          <a:p>
            <a:pPr>
              <a:defRPr/>
            </a:pPr>
            <a:fld id="{F8E865A7-7678-F840-B2ED-A6879803B906}" type="slidenum">
              <a:rPr lang="en-US" smtClean="0"/>
              <a:pPr>
                <a:defRPr/>
              </a:pPr>
              <a:t>33</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ea typeface="ＭＳ Ｐゴシック" charset="-128"/>
                <a:cs typeface="ＭＳ Ｐゴシック" charset="-128"/>
              </a:rPr>
              <a:t>How to explain performance?</a:t>
            </a:r>
          </a:p>
        </p:txBody>
      </p:sp>
      <p:sp>
        <p:nvSpPr>
          <p:cNvPr id="53251" name="Rectangle 3"/>
          <p:cNvSpPr>
            <a:spLocks noGrp="1" noChangeArrowheads="1"/>
          </p:cNvSpPr>
          <p:nvPr>
            <p:ph idx="1"/>
          </p:nvPr>
        </p:nvSpPr>
        <p:spPr/>
        <p:txBody>
          <a:bodyPr>
            <a:normAutofit fontScale="92500" lnSpcReduction="20000"/>
          </a:bodyPr>
          <a:lstStyle/>
          <a:p>
            <a:r>
              <a:rPr lang="en-US" dirty="0" smtClean="0">
                <a:ea typeface="ＭＳ Ｐゴシック" charset="-128"/>
                <a:cs typeface="ＭＳ Ｐゴシック" charset="-128"/>
              </a:rPr>
              <a:t>Should not just </a:t>
            </a:r>
            <a:r>
              <a:rPr lang="en-US" dirty="0" err="1" smtClean="0">
                <a:ea typeface="ＭＳ Ｐゴシック" charset="-128"/>
                <a:cs typeface="ＭＳ Ｐゴシック" charset="-128"/>
              </a:rPr>
              <a:t>redescribe</a:t>
            </a:r>
            <a:r>
              <a:rPr lang="en-US" dirty="0" smtClean="0">
                <a:ea typeface="ＭＳ Ｐゴシック" charset="-128"/>
                <a:cs typeface="ＭＳ Ｐゴシック" charset="-128"/>
              </a:rPr>
              <a:t> the performance results</a:t>
            </a:r>
          </a:p>
          <a:p>
            <a:r>
              <a:rPr lang="en-US" dirty="0" smtClean="0">
                <a:ea typeface="ＭＳ Ｐゴシック" charset="-128"/>
                <a:cs typeface="ＭＳ Ｐゴシック" charset="-128"/>
              </a:rPr>
              <a:t>Should explain performance phenomena</a:t>
            </a:r>
          </a:p>
          <a:p>
            <a:pPr lvl="1"/>
            <a:r>
              <a:rPr lang="en-US" dirty="0" smtClean="0"/>
              <a:t>What are the causes for performance observed?</a:t>
            </a:r>
          </a:p>
          <a:p>
            <a:pPr lvl="1"/>
            <a:r>
              <a:rPr lang="en-US" dirty="0" smtClean="0"/>
              <a:t>What are the factors and how do they interrelate?</a:t>
            </a:r>
          </a:p>
          <a:p>
            <a:pPr lvl="1"/>
            <a:r>
              <a:rPr lang="en-US" dirty="0" smtClean="0"/>
              <a:t>Performance analytics, forensics, and decision support</a:t>
            </a:r>
          </a:p>
          <a:p>
            <a:r>
              <a:rPr lang="en-US" dirty="0" smtClean="0">
                <a:ea typeface="ＭＳ Ｐゴシック" charset="-128"/>
                <a:cs typeface="ＭＳ Ｐゴシック" charset="-128"/>
              </a:rPr>
              <a:t>Need to add knowledge to do more intelligent things</a:t>
            </a:r>
          </a:p>
          <a:p>
            <a:pPr lvl="1"/>
            <a:r>
              <a:rPr lang="en-US" dirty="0" smtClean="0"/>
              <a:t>Automated analysis needs good informed feedback</a:t>
            </a:r>
          </a:p>
          <a:p>
            <a:pPr lvl="1"/>
            <a:r>
              <a:rPr lang="en-US" dirty="0" smtClean="0"/>
              <a:t>Performance model generation requires interpretation</a:t>
            </a:r>
          </a:p>
          <a:p>
            <a:r>
              <a:rPr lang="en-US" dirty="0" smtClean="0"/>
              <a:t>Build these capabilities into performance tools</a:t>
            </a:r>
          </a:p>
          <a:p>
            <a:pPr lvl="1"/>
            <a:r>
              <a:rPr lang="en-US" dirty="0" smtClean="0"/>
              <a:t>Support broader experimentation methods and refinement</a:t>
            </a:r>
          </a:p>
          <a:p>
            <a:pPr lvl="1"/>
            <a:r>
              <a:rPr lang="en-US" dirty="0" smtClean="0"/>
              <a:t>Access and correlate data from several sources</a:t>
            </a:r>
          </a:p>
          <a:p>
            <a:pPr lvl="1"/>
            <a:r>
              <a:rPr lang="en-US" dirty="0" smtClean="0"/>
              <a:t>Automate performance data analysis / mining / learning</a:t>
            </a:r>
          </a:p>
          <a:p>
            <a:pPr lvl="1"/>
            <a:r>
              <a:rPr lang="en-US" dirty="0" smtClean="0"/>
              <a:t>Include predictive features and experiment refinement</a:t>
            </a:r>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34</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lIns="96437" tIns="0" rIns="115725" bIns="0"/>
          <a:lstStyle/>
          <a:p>
            <a:r>
              <a:rPr lang="en-US" smtClean="0">
                <a:ea typeface="ＭＳ Ｐゴシック" charset="-128"/>
                <a:cs typeface="ＭＳ Ｐゴシック" charset="-128"/>
              </a:rPr>
              <a:t>Role of Knowledge and Context in Analysis</a:t>
            </a:r>
          </a:p>
        </p:txBody>
      </p:sp>
      <p:grpSp>
        <p:nvGrpSpPr>
          <p:cNvPr id="2" name="Group 24"/>
          <p:cNvGrpSpPr>
            <a:grpSpLocks/>
          </p:cNvGrpSpPr>
          <p:nvPr/>
        </p:nvGrpSpPr>
        <p:grpSpPr bwMode="auto">
          <a:xfrm>
            <a:off x="322263" y="1143000"/>
            <a:ext cx="8518525" cy="4805363"/>
            <a:chOff x="203" y="837"/>
            <a:chExt cx="5366" cy="3027"/>
          </a:xfrm>
        </p:grpSpPr>
        <p:sp>
          <p:nvSpPr>
            <p:cNvPr id="749570" name="Rectangle 2"/>
            <p:cNvSpPr>
              <a:spLocks noChangeArrowheads="1"/>
            </p:cNvSpPr>
            <p:nvPr/>
          </p:nvSpPr>
          <p:spPr bwMode="auto">
            <a:xfrm>
              <a:off x="203" y="3139"/>
              <a:ext cx="2086" cy="236"/>
            </a:xfrm>
            <a:prstGeom prst="rect">
              <a:avLst/>
            </a:prstGeom>
            <a:noFill/>
            <a:ln w="25400">
              <a:noFill/>
              <a:miter lim="800000"/>
              <a:headEnd/>
              <a:tailEnd/>
            </a:ln>
          </p:spPr>
          <p:txBody>
            <a:bodyPr lIns="0" tIns="0" rIns="0" bIns="0">
              <a:prstTxWarp prst="textNoShape">
                <a:avLst/>
              </a:prstTxWarp>
            </a:bodyPr>
            <a:lstStyle/>
            <a:p>
              <a:pPr algn="ctr" defTabSz="642938" eaLnBrk="1" hangingPunct="1"/>
              <a:r>
                <a:rPr lang="en-US" sz="2100" i="0">
                  <a:effectLst>
                    <a:outerShdw blurRad="38100" dist="38100" dir="2700000" algn="tl">
                      <a:srgbClr val="DDDDDD"/>
                    </a:outerShdw>
                  </a:effectLst>
                  <a:latin typeface="Gill Sans" charset="0"/>
                  <a:ea typeface="Gill Sans" charset="0"/>
                  <a:cs typeface="Gill Sans" charset="0"/>
                  <a:sym typeface="Gill Sans" charset="0"/>
                </a:rPr>
                <a:t>Performance Knowledge</a:t>
              </a:r>
              <a:endParaRPr lang="en-US" sz="2100" i="0">
                <a:solidFill>
                  <a:schemeClr val="bg1"/>
                </a:solidFill>
                <a:effectLst>
                  <a:outerShdw blurRad="38100" dist="38100" dir="2700000" algn="tl">
                    <a:srgbClr val="DDDDDD"/>
                  </a:outerShdw>
                </a:effectLst>
                <a:latin typeface="Gill Sans" charset="0"/>
                <a:ea typeface="Gill Sans" charset="0"/>
                <a:cs typeface="Gill Sans" charset="0"/>
                <a:sym typeface="Gill Sans" charset="0"/>
              </a:endParaRPr>
            </a:p>
          </p:txBody>
        </p:sp>
        <p:sp>
          <p:nvSpPr>
            <p:cNvPr id="749572" name="Rectangle 4"/>
            <p:cNvSpPr>
              <a:spLocks noChangeArrowheads="1"/>
            </p:cNvSpPr>
            <p:nvPr/>
          </p:nvSpPr>
          <p:spPr bwMode="auto">
            <a:xfrm>
              <a:off x="2385" y="1164"/>
              <a:ext cx="934" cy="563"/>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Source</a:t>
              </a:r>
            </a:p>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Code</a:t>
              </a:r>
            </a:p>
          </p:txBody>
        </p:sp>
        <p:sp>
          <p:nvSpPr>
            <p:cNvPr id="749573" name="Rectangle 5"/>
            <p:cNvSpPr>
              <a:spLocks noChangeArrowheads="1"/>
            </p:cNvSpPr>
            <p:nvPr/>
          </p:nvSpPr>
          <p:spPr bwMode="auto">
            <a:xfrm>
              <a:off x="3488" y="1164"/>
              <a:ext cx="933" cy="563"/>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Build Environment</a:t>
              </a:r>
            </a:p>
          </p:txBody>
        </p:sp>
        <p:sp>
          <p:nvSpPr>
            <p:cNvPr id="749574" name="Rectangle 6"/>
            <p:cNvSpPr>
              <a:spLocks noChangeArrowheads="1"/>
            </p:cNvSpPr>
            <p:nvPr/>
          </p:nvSpPr>
          <p:spPr bwMode="auto">
            <a:xfrm>
              <a:off x="4573" y="1164"/>
              <a:ext cx="934" cy="563"/>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Run Environment</a:t>
              </a:r>
            </a:p>
          </p:txBody>
        </p:sp>
        <p:sp>
          <p:nvSpPr>
            <p:cNvPr id="30728" name="AutoShape 7"/>
            <p:cNvSpPr>
              <a:spLocks noChangeArrowheads="1"/>
            </p:cNvSpPr>
            <p:nvPr/>
          </p:nvSpPr>
          <p:spPr bwMode="auto">
            <a:xfrm rot="5400000">
              <a:off x="3674" y="2992"/>
              <a:ext cx="562" cy="563"/>
            </a:xfrm>
            <a:prstGeom prst="rightArrow">
              <a:avLst>
                <a:gd name="adj1" fmla="val 34250"/>
                <a:gd name="adj2" fmla="val 50880"/>
              </a:avLst>
            </a:prstGeom>
            <a:blipFill dpi="0" rotWithShape="0">
              <a:blip r:embed="rId2"/>
              <a:srcRect/>
              <a:tile tx="0" ty="0" sx="100000" sy="100000" flip="none" algn="tl"/>
            </a:blipFill>
            <a:ln w="25400">
              <a:noFill/>
              <a:miter lim="800000"/>
              <a:headEnd/>
              <a:tailEnd/>
            </a:ln>
          </p:spPr>
          <p:txBody>
            <a:bodyPr>
              <a:prstTxWarp prst="textNoShape">
                <a:avLst/>
              </a:prstTxWarp>
            </a:bodyPr>
            <a:lstStyle/>
            <a:p>
              <a:endParaRPr lang="en-US"/>
            </a:p>
          </p:txBody>
        </p:sp>
        <p:sp>
          <p:nvSpPr>
            <p:cNvPr id="30729" name="Rectangle 8"/>
            <p:cNvSpPr>
              <a:spLocks noChangeArrowheads="1"/>
            </p:cNvSpPr>
            <p:nvPr/>
          </p:nvSpPr>
          <p:spPr bwMode="auto">
            <a:xfrm>
              <a:off x="2989" y="3576"/>
              <a:ext cx="1918" cy="288"/>
            </a:xfrm>
            <a:prstGeom prst="rect">
              <a:avLst/>
            </a:prstGeom>
            <a:noFill/>
            <a:ln w="9525">
              <a:noFill/>
              <a:miter lim="800000"/>
              <a:headEnd/>
              <a:tailEnd/>
            </a:ln>
          </p:spPr>
          <p:txBody>
            <a:bodyPr wrap="none" lIns="0" tIns="0" rIns="0" bIns="0" anchor="ctr">
              <a:prstTxWarp prst="textNoShape">
                <a:avLst/>
              </a:prstTxWarp>
              <a:spAutoFit/>
            </a:bodyPr>
            <a:lstStyle/>
            <a:p>
              <a:pPr algn="ctr" defTabSz="642938" eaLnBrk="1" hangingPunct="1"/>
              <a:r>
                <a:rPr lang="en-US" sz="3000" i="0">
                  <a:latin typeface="Gill Sans" charset="0"/>
                  <a:ea typeface="Gill Sans" charset="0"/>
                  <a:cs typeface="Gill Sans" charset="0"/>
                  <a:sym typeface="Gill Sans" charset="0"/>
                </a:rPr>
                <a:t>Performance Result</a:t>
              </a:r>
            </a:p>
          </p:txBody>
        </p:sp>
        <p:sp>
          <p:nvSpPr>
            <p:cNvPr id="30730" name="Rectangle 9"/>
            <p:cNvSpPr>
              <a:spLocks noChangeArrowheads="1"/>
            </p:cNvSpPr>
            <p:nvPr/>
          </p:nvSpPr>
          <p:spPr bwMode="auto">
            <a:xfrm>
              <a:off x="3470" y="2559"/>
              <a:ext cx="965" cy="288"/>
            </a:xfrm>
            <a:prstGeom prst="rect">
              <a:avLst/>
            </a:prstGeom>
            <a:noFill/>
            <a:ln w="9525">
              <a:noFill/>
              <a:miter lim="800000"/>
              <a:headEnd/>
              <a:tailEnd/>
            </a:ln>
          </p:spPr>
          <p:txBody>
            <a:bodyPr wrap="none" lIns="0" tIns="0" rIns="0" bIns="0" anchor="ctr">
              <a:prstTxWarp prst="textNoShape">
                <a:avLst/>
              </a:prstTxWarp>
              <a:spAutoFit/>
            </a:bodyPr>
            <a:lstStyle/>
            <a:p>
              <a:pPr algn="ctr" defTabSz="642938" eaLnBrk="1" hangingPunct="1"/>
              <a:r>
                <a:rPr lang="en-US" sz="3000" i="0">
                  <a:latin typeface="Gill Sans" charset="0"/>
                  <a:ea typeface="Gill Sans" charset="0"/>
                  <a:cs typeface="Gill Sans" charset="0"/>
                  <a:sym typeface="Gill Sans" charset="0"/>
                </a:rPr>
                <a:t>Execution</a:t>
              </a:r>
            </a:p>
          </p:txBody>
        </p:sp>
        <p:sp>
          <p:nvSpPr>
            <p:cNvPr id="30731" name="Line 10"/>
            <p:cNvSpPr>
              <a:spLocks noChangeShapeType="1"/>
            </p:cNvSpPr>
            <p:nvPr/>
          </p:nvSpPr>
          <p:spPr bwMode="auto">
            <a:xfrm rot="10800000" flipH="1">
              <a:off x="4127" y="1868"/>
              <a:ext cx="877" cy="659"/>
            </a:xfrm>
            <a:prstGeom prst="line">
              <a:avLst/>
            </a:prstGeom>
            <a:noFill/>
            <a:ln w="76200">
              <a:solidFill>
                <a:srgbClr val="FADB61"/>
              </a:solidFill>
              <a:round/>
              <a:headEnd type="stealth" w="med" len="med"/>
              <a:tailEnd/>
            </a:ln>
          </p:spPr>
          <p:txBody>
            <a:bodyPr>
              <a:prstTxWarp prst="textNoShape">
                <a:avLst/>
              </a:prstTxWarp>
            </a:bodyPr>
            <a:lstStyle/>
            <a:p>
              <a:endParaRPr lang="en-US"/>
            </a:p>
          </p:txBody>
        </p:sp>
        <p:sp>
          <p:nvSpPr>
            <p:cNvPr id="30732" name="Line 11"/>
            <p:cNvSpPr>
              <a:spLocks noChangeShapeType="1"/>
            </p:cNvSpPr>
            <p:nvPr/>
          </p:nvSpPr>
          <p:spPr bwMode="auto">
            <a:xfrm rot="10800000" flipH="1">
              <a:off x="3956" y="1859"/>
              <a:ext cx="0" cy="681"/>
            </a:xfrm>
            <a:prstGeom prst="line">
              <a:avLst/>
            </a:prstGeom>
            <a:noFill/>
            <a:ln w="76200">
              <a:solidFill>
                <a:srgbClr val="FADB61"/>
              </a:solidFill>
              <a:round/>
              <a:headEnd type="stealth" w="med" len="med"/>
              <a:tailEnd/>
            </a:ln>
          </p:spPr>
          <p:txBody>
            <a:bodyPr>
              <a:prstTxWarp prst="textNoShape">
                <a:avLst/>
              </a:prstTxWarp>
            </a:bodyPr>
            <a:lstStyle/>
            <a:p>
              <a:endParaRPr lang="en-US"/>
            </a:p>
          </p:txBody>
        </p:sp>
        <p:sp>
          <p:nvSpPr>
            <p:cNvPr id="30733" name="Line 12"/>
            <p:cNvSpPr>
              <a:spLocks noChangeShapeType="1"/>
            </p:cNvSpPr>
            <p:nvPr/>
          </p:nvSpPr>
          <p:spPr bwMode="auto">
            <a:xfrm rot="10800000">
              <a:off x="2874" y="1868"/>
              <a:ext cx="907" cy="659"/>
            </a:xfrm>
            <a:prstGeom prst="line">
              <a:avLst/>
            </a:prstGeom>
            <a:noFill/>
            <a:ln w="76200">
              <a:solidFill>
                <a:srgbClr val="FADB61"/>
              </a:solidFill>
              <a:round/>
              <a:headEnd type="stealth" w="med" len="med"/>
              <a:tailEnd/>
            </a:ln>
          </p:spPr>
          <p:txBody>
            <a:bodyPr>
              <a:prstTxWarp prst="textNoShape">
                <a:avLst/>
              </a:prstTxWarp>
            </a:bodyPr>
            <a:lstStyle/>
            <a:p>
              <a:endParaRPr lang="en-US"/>
            </a:p>
          </p:txBody>
        </p:sp>
        <p:sp>
          <p:nvSpPr>
            <p:cNvPr id="30734" name="Rectangle 13"/>
            <p:cNvSpPr>
              <a:spLocks noChangeArrowheads="1"/>
            </p:cNvSpPr>
            <p:nvPr/>
          </p:nvSpPr>
          <p:spPr bwMode="auto">
            <a:xfrm>
              <a:off x="236" y="1080"/>
              <a:ext cx="1705" cy="596"/>
            </a:xfrm>
            <a:prstGeom prst="rect">
              <a:avLst/>
            </a:prstGeom>
            <a:noFill/>
            <a:ln w="9525">
              <a:noFill/>
              <a:miter lim="800000"/>
              <a:headEnd/>
              <a:tailEnd/>
            </a:ln>
          </p:spPr>
          <p:txBody>
            <a:bodyPr lIns="0" tIns="0" rIns="0" bIns="0" anchor="ctr">
              <a:prstTxWarp prst="textNoShape">
                <a:avLst/>
              </a:prstTxWarp>
            </a:bodyPr>
            <a:lstStyle/>
            <a:p>
              <a:pPr algn="ctr" defTabSz="642938" eaLnBrk="1" hangingPunct="1"/>
              <a:r>
                <a:rPr lang="en-US" sz="3000" i="0">
                  <a:latin typeface="Gill Sans" charset="0"/>
                  <a:ea typeface="Gill Sans" charset="0"/>
                  <a:cs typeface="Gill Sans" charset="0"/>
                  <a:sym typeface="Gill Sans" charset="0"/>
                </a:rPr>
                <a:t>You have to capture these...</a:t>
              </a:r>
            </a:p>
          </p:txBody>
        </p:sp>
        <p:sp>
          <p:nvSpPr>
            <p:cNvPr id="30735" name="Rectangle 14"/>
            <p:cNvSpPr>
              <a:spLocks noChangeArrowheads="1"/>
            </p:cNvSpPr>
            <p:nvPr/>
          </p:nvSpPr>
          <p:spPr bwMode="auto">
            <a:xfrm>
              <a:off x="270" y="3544"/>
              <a:ext cx="1969" cy="320"/>
            </a:xfrm>
            <a:prstGeom prst="rect">
              <a:avLst/>
            </a:prstGeom>
            <a:noFill/>
            <a:ln w="9525">
              <a:noFill/>
              <a:miter lim="800000"/>
              <a:headEnd/>
              <a:tailEnd/>
            </a:ln>
          </p:spPr>
          <p:txBody>
            <a:bodyPr lIns="0" tIns="0" rIns="0" bIns="0" anchor="ctr">
              <a:prstTxWarp prst="textNoShape">
                <a:avLst/>
              </a:prstTxWarp>
            </a:bodyPr>
            <a:lstStyle/>
            <a:p>
              <a:pPr algn="ctr" defTabSz="642938" eaLnBrk="1" hangingPunct="1"/>
              <a:r>
                <a:rPr lang="en-US" sz="3000" i="0">
                  <a:latin typeface="Gill Sans" charset="0"/>
                  <a:ea typeface="Gill Sans" charset="0"/>
                  <a:cs typeface="Gill Sans" charset="0"/>
                  <a:sym typeface="Gill Sans" charset="0"/>
                </a:rPr>
                <a:t>...to understand this</a:t>
              </a:r>
            </a:p>
          </p:txBody>
        </p:sp>
        <p:sp>
          <p:nvSpPr>
            <p:cNvPr id="749583" name="Rectangle 15"/>
            <p:cNvSpPr>
              <a:spLocks noChangeArrowheads="1"/>
            </p:cNvSpPr>
            <p:nvPr/>
          </p:nvSpPr>
          <p:spPr bwMode="auto">
            <a:xfrm>
              <a:off x="270" y="2683"/>
              <a:ext cx="934" cy="349"/>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Application</a:t>
              </a:r>
            </a:p>
          </p:txBody>
        </p:sp>
        <p:sp>
          <p:nvSpPr>
            <p:cNvPr id="749584" name="Rectangle 16"/>
            <p:cNvSpPr>
              <a:spLocks noChangeArrowheads="1"/>
            </p:cNvSpPr>
            <p:nvPr/>
          </p:nvSpPr>
          <p:spPr bwMode="auto">
            <a:xfrm>
              <a:off x="1271" y="2689"/>
              <a:ext cx="934" cy="337"/>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Machine</a:t>
              </a:r>
            </a:p>
          </p:txBody>
        </p:sp>
        <p:sp>
          <p:nvSpPr>
            <p:cNvPr id="749585" name="Rectangle 17"/>
            <p:cNvSpPr>
              <a:spLocks noChangeArrowheads="1"/>
            </p:cNvSpPr>
            <p:nvPr/>
          </p:nvSpPr>
          <p:spPr bwMode="auto">
            <a:xfrm>
              <a:off x="782" y="2194"/>
              <a:ext cx="934" cy="455"/>
            </a:xfrm>
            <a:prstGeom prst="rect">
              <a:avLst/>
            </a:prstGeom>
            <a:solidFill>
              <a:srgbClr val="2300FF"/>
            </a:solidFill>
            <a:ln w="25400">
              <a:noFill/>
              <a:miter lim="800000"/>
              <a:headEnd/>
              <a:tailEnd/>
            </a:ln>
          </p:spPr>
          <p:txBody>
            <a:bodyPr lIns="0" tIns="0" rIns="0" bIns="0" anchor="ctr">
              <a:prstTxWarp prst="textNoShape">
                <a:avLst/>
              </a:prstTxWarp>
            </a:bodyPr>
            <a:lstStyle/>
            <a:p>
              <a:pPr algn="ctr" defTabSz="642938" eaLnBrk="1" hangingPunct="1"/>
              <a:r>
                <a:rPr lang="en-US" sz="2100" i="0">
                  <a:solidFill>
                    <a:schemeClr val="bg1"/>
                  </a:solidFill>
                  <a:effectLst>
                    <a:outerShdw blurRad="38100" dist="38100" dir="2700000" algn="tl">
                      <a:srgbClr val="000000"/>
                    </a:outerShdw>
                  </a:effectLst>
                  <a:latin typeface="Gill Sans" charset="0"/>
                  <a:ea typeface="Gill Sans" charset="0"/>
                  <a:cs typeface="Gill Sans" charset="0"/>
                  <a:sym typeface="Gill Sans" charset="0"/>
                </a:rPr>
                <a:t>Performance Problems</a:t>
              </a:r>
            </a:p>
          </p:txBody>
        </p:sp>
        <p:sp>
          <p:nvSpPr>
            <p:cNvPr id="30739" name="AutoShape 18"/>
            <p:cNvSpPr>
              <a:spLocks/>
            </p:cNvSpPr>
            <p:nvPr/>
          </p:nvSpPr>
          <p:spPr bwMode="auto">
            <a:xfrm>
              <a:off x="1856" y="1350"/>
              <a:ext cx="405" cy="169"/>
            </a:xfrm>
            <a:prstGeom prst="rightArrow">
              <a:avLst>
                <a:gd name="adj1" fmla="val 50000"/>
                <a:gd name="adj2" fmla="val 59911"/>
              </a:avLst>
            </a:prstGeom>
            <a:solidFill>
              <a:schemeClr val="accent2"/>
            </a:solidFill>
            <a:ln w="25400">
              <a:noFill/>
              <a:miter lim="800000"/>
              <a:headEnd/>
              <a:tailEnd/>
            </a:ln>
          </p:spPr>
          <p:txBody>
            <a:bodyPr wrap="none" anchor="ctr">
              <a:prstTxWarp prst="textNoShape">
                <a:avLst/>
              </a:prstTxWarp>
            </a:bodyPr>
            <a:lstStyle/>
            <a:p>
              <a:endParaRPr lang="en-US"/>
            </a:p>
          </p:txBody>
        </p:sp>
        <p:sp>
          <p:nvSpPr>
            <p:cNvPr id="30740" name="AutoShape 19"/>
            <p:cNvSpPr>
              <a:spLocks/>
            </p:cNvSpPr>
            <p:nvPr/>
          </p:nvSpPr>
          <p:spPr bwMode="auto">
            <a:xfrm>
              <a:off x="1148" y="1721"/>
              <a:ext cx="168" cy="338"/>
            </a:xfrm>
            <a:prstGeom prst="downArrow">
              <a:avLst>
                <a:gd name="adj1" fmla="val 50000"/>
                <a:gd name="adj2" fmla="val 50298"/>
              </a:avLst>
            </a:prstGeom>
            <a:solidFill>
              <a:schemeClr val="accent2"/>
            </a:solidFill>
            <a:ln w="25400">
              <a:noFill/>
              <a:miter lim="800000"/>
              <a:headEnd/>
              <a:tailEnd/>
            </a:ln>
          </p:spPr>
          <p:txBody>
            <a:bodyPr wrap="none" anchor="ctr">
              <a:prstTxWarp prst="textNoShape">
                <a:avLst/>
              </a:prstTxWarp>
            </a:bodyPr>
            <a:lstStyle/>
            <a:p>
              <a:endParaRPr lang="en-US"/>
            </a:p>
          </p:txBody>
        </p:sp>
        <p:sp>
          <p:nvSpPr>
            <p:cNvPr id="30741" name="AutoShape 20"/>
            <p:cNvSpPr>
              <a:spLocks/>
            </p:cNvSpPr>
            <p:nvPr/>
          </p:nvSpPr>
          <p:spPr bwMode="auto">
            <a:xfrm>
              <a:off x="2475" y="3645"/>
              <a:ext cx="405" cy="169"/>
            </a:xfrm>
            <a:prstGeom prst="rightArrow">
              <a:avLst>
                <a:gd name="adj1" fmla="val 50000"/>
                <a:gd name="adj2" fmla="val 59911"/>
              </a:avLst>
            </a:prstGeom>
            <a:solidFill>
              <a:schemeClr val="accent2"/>
            </a:solidFill>
            <a:ln w="25400">
              <a:noFill/>
              <a:miter lim="800000"/>
              <a:headEnd/>
              <a:tailEnd/>
            </a:ln>
          </p:spPr>
          <p:txBody>
            <a:bodyPr wrap="none" anchor="ctr">
              <a:prstTxWarp prst="textNoShape">
                <a:avLst/>
              </a:prstTxWarp>
            </a:bodyPr>
            <a:lstStyle/>
            <a:p>
              <a:endParaRPr lang="en-US"/>
            </a:p>
          </p:txBody>
        </p:sp>
        <p:sp>
          <p:nvSpPr>
            <p:cNvPr id="749589" name="Rectangle 21"/>
            <p:cNvSpPr>
              <a:spLocks/>
            </p:cNvSpPr>
            <p:nvPr/>
          </p:nvSpPr>
          <p:spPr bwMode="auto">
            <a:xfrm>
              <a:off x="3192" y="837"/>
              <a:ext cx="1337" cy="244"/>
            </a:xfrm>
            <a:prstGeom prst="rect">
              <a:avLst/>
            </a:prstGeom>
            <a:noFill/>
            <a:ln w="25400">
              <a:noFill/>
              <a:miter lim="800000"/>
              <a:headEnd/>
              <a:tailEnd/>
            </a:ln>
            <a:effectLst/>
          </p:spPr>
          <p:txBody>
            <a:bodyPr wrap="none" lIns="64291" tIns="32146" rIns="64291" bIns="32146" anchor="ctr">
              <a:prstTxWarp prst="textNoShape">
                <a:avLst/>
              </a:prstTxWarp>
              <a:spAutoFit/>
            </a:bodyPr>
            <a:lstStyle/>
            <a:p>
              <a:pPr algn="ctr" defTabSz="642938" eaLnBrk="1" hangingPunct="1"/>
              <a:r>
                <a:rPr lang="en-US" sz="2100" i="0">
                  <a:effectLst>
                    <a:outerShdw blurRad="38100" dist="38100" dir="2700000" algn="tl">
                      <a:srgbClr val="DDDDDD"/>
                    </a:outerShdw>
                  </a:effectLst>
                  <a:latin typeface="Gill Sans" charset="0"/>
                  <a:ea typeface="Gill Sans" charset="0"/>
                  <a:cs typeface="Gill Sans" charset="0"/>
                  <a:sym typeface="Gill Sans" charset="0"/>
                </a:rPr>
                <a:t>Context Metadata</a:t>
              </a:r>
              <a:endParaRPr lang="en-US" sz="3000" i="0">
                <a:solidFill>
                  <a:srgbClr val="FFFFFF"/>
                </a:solidFill>
                <a:latin typeface="Gill Sans" charset="0"/>
                <a:ea typeface="Gill Sans" charset="0"/>
                <a:cs typeface="Gill Sans" charset="0"/>
                <a:sym typeface="Gill Sans" charset="0"/>
              </a:endParaRPr>
            </a:p>
          </p:txBody>
        </p:sp>
        <p:sp>
          <p:nvSpPr>
            <p:cNvPr id="30743" name="Rectangle 22"/>
            <p:cNvSpPr>
              <a:spLocks/>
            </p:cNvSpPr>
            <p:nvPr/>
          </p:nvSpPr>
          <p:spPr bwMode="auto">
            <a:xfrm>
              <a:off x="2295" y="1114"/>
              <a:ext cx="3274" cy="675"/>
            </a:xfrm>
            <a:prstGeom prst="rect">
              <a:avLst/>
            </a:prstGeom>
            <a:noFill/>
            <a:ln w="25400">
              <a:solidFill>
                <a:schemeClr val="tx1"/>
              </a:solidFill>
              <a:miter lim="800000"/>
              <a:headEnd/>
              <a:tailEnd/>
            </a:ln>
          </p:spPr>
          <p:txBody>
            <a:bodyPr wrap="none" anchor="ctr">
              <a:prstTxWarp prst="textNoShape">
                <a:avLst/>
              </a:prstTxWarp>
            </a:bodyPr>
            <a:lstStyle/>
            <a:p>
              <a:endParaRPr lang="en-US"/>
            </a:p>
          </p:txBody>
        </p:sp>
        <p:sp>
          <p:nvSpPr>
            <p:cNvPr id="30744" name="Rectangle 23"/>
            <p:cNvSpPr>
              <a:spLocks/>
            </p:cNvSpPr>
            <p:nvPr/>
          </p:nvSpPr>
          <p:spPr bwMode="auto">
            <a:xfrm>
              <a:off x="203" y="2126"/>
              <a:ext cx="2058" cy="945"/>
            </a:xfrm>
            <a:prstGeom prst="rect">
              <a:avLst/>
            </a:prstGeom>
            <a:noFill/>
            <a:ln w="25400">
              <a:solidFill>
                <a:schemeClr val="tx1"/>
              </a:solidFill>
              <a:miter lim="800000"/>
              <a:headEnd/>
              <a:tailEnd/>
            </a:ln>
          </p:spPr>
          <p:txBody>
            <a:bodyPr wrap="none" anchor="ctr">
              <a:prstTxWarp prst="textNoShape">
                <a:avLst/>
              </a:prstTxWarp>
            </a:bodyPr>
            <a:lstStyle/>
            <a:p>
              <a:endParaRPr lang="en-US"/>
            </a:p>
          </p:txBody>
        </p:sp>
      </p:grpSp>
      <p:sp>
        <p:nvSpPr>
          <p:cNvPr id="2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2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35</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6"/>
          <p:cNvSpPr>
            <a:spLocks noGrp="1" noChangeArrowheads="1"/>
          </p:cNvSpPr>
          <p:nvPr>
            <p:ph idx="1"/>
          </p:nvPr>
        </p:nvSpPr>
        <p:spPr/>
        <p:txBody>
          <a:bodyPr>
            <a:normAutofit fontScale="92500"/>
          </a:bodyPr>
          <a:lstStyle/>
          <a:p>
            <a:r>
              <a:rPr lang="en-US" smtClean="0"/>
              <a:t>Conduct systematic and scalable analysis process</a:t>
            </a:r>
          </a:p>
          <a:p>
            <a:pPr lvl="1"/>
            <a:r>
              <a:rPr lang="en-US" smtClean="0"/>
              <a:t>Multi-experiment performance analysis</a:t>
            </a:r>
          </a:p>
          <a:p>
            <a:pPr lvl="1"/>
            <a:r>
              <a:rPr lang="en-US" smtClean="0"/>
              <a:t>Support automation, collaboration, and reuse</a:t>
            </a:r>
          </a:p>
          <a:p>
            <a:r>
              <a:rPr lang="en-US" smtClean="0"/>
              <a:t>Performance knowledge discovery framework</a:t>
            </a:r>
          </a:p>
          <a:p>
            <a:pPr lvl="1"/>
            <a:r>
              <a:rPr lang="en-US" smtClean="0"/>
              <a:t>Data mining analysis applied to parallel performance data</a:t>
            </a:r>
          </a:p>
          <a:p>
            <a:pPr lvl="2"/>
            <a:r>
              <a:rPr lang="en-US" smtClean="0"/>
              <a:t>parametric, comparative, clustering, correlation, …</a:t>
            </a:r>
          </a:p>
          <a:p>
            <a:pPr lvl="1"/>
            <a:r>
              <a:rPr lang="en-US" smtClean="0"/>
              <a:t>Integrate available statistics and data mining packages</a:t>
            </a:r>
          </a:p>
          <a:p>
            <a:pPr lvl="2"/>
            <a:r>
              <a:rPr lang="en-US" smtClean="0"/>
              <a:t>Weka, R, Matlab / Octave</a:t>
            </a:r>
          </a:p>
          <a:p>
            <a:pPr lvl="1"/>
            <a:r>
              <a:rPr lang="en-US" smtClean="0"/>
              <a:t>Apply data mining operations in interactive enviroment</a:t>
            </a:r>
          </a:p>
          <a:p>
            <a:pPr lvl="1"/>
            <a:r>
              <a:rPr lang="en-US" smtClean="0"/>
              <a:t>Meta-analysis based on metadata collection in TAU</a:t>
            </a:r>
          </a:p>
          <a:p>
            <a:pPr lvl="2"/>
            <a:r>
              <a:rPr lang="en-US" smtClean="0"/>
              <a:t>hardware/system, application, user, …</a:t>
            </a:r>
            <a:endParaRPr lang="en-US" dirty="0" smtClean="0"/>
          </a:p>
        </p:txBody>
      </p:sp>
      <p:sp>
        <p:nvSpPr>
          <p:cNvPr id="82945" name="Rectangle 5"/>
          <p:cNvSpPr>
            <a:spLocks noGrp="1" noChangeArrowheads="1"/>
          </p:cNvSpPr>
          <p:nvPr>
            <p:ph type="title"/>
          </p:nvPr>
        </p:nvSpPr>
        <p:spPr/>
        <p:txBody>
          <a:bodyPr/>
          <a:lstStyle/>
          <a:p>
            <a:r>
              <a:rPr lang="en-US" smtClean="0"/>
              <a:t>Performance Data Mining / Analytics</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36</a:t>
            </a:fld>
            <a:endParaRPr lang="en-US"/>
          </a:p>
        </p:txBody>
      </p:sp>
    </p:spTree>
    <p:extLst>
      <p:ext uri="{BB962C8B-B14F-4D97-AF65-F5344CB8AC3E}">
        <p14:creationId xmlns:p14="http://schemas.microsoft.com/office/powerpoint/2010/main" val="2537911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07170" y="914400"/>
            <a:ext cx="4990232" cy="2906719"/>
          </a:xfrm>
          <a:prstGeom prst="rect">
            <a:avLst/>
          </a:prstGeom>
        </p:spPr>
      </p:pic>
      <p:pic>
        <p:nvPicPr>
          <p:cNvPr id="88067" name="Picture 8" descr="PerfExplorerLayers-color.png"/>
          <p:cNvPicPr>
            <a:picLocks noChangeAspect="1"/>
          </p:cNvPicPr>
          <p:nvPr/>
        </p:nvPicPr>
        <p:blipFill>
          <a:blip r:embed="rId4">
            <a:extLst>
              <a:ext uri="{28A0092B-C50C-407E-A947-70E740481C1C}">
                <a14:useLocalDpi xmlns:a14="http://schemas.microsoft.com/office/drawing/2010/main" val="0"/>
              </a:ext>
            </a:extLst>
          </a:blip>
          <a:srcRect t="1682" b="5047"/>
          <a:stretch>
            <a:fillRect/>
          </a:stretch>
        </p:blipFill>
        <p:spPr bwMode="auto">
          <a:xfrm>
            <a:off x="754617" y="3886200"/>
            <a:ext cx="7752808" cy="238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3"/>
          <p:cNvSpPr>
            <a:spLocks noGrp="1" noChangeArrowheads="1"/>
          </p:cNvSpPr>
          <p:nvPr>
            <p:ph type="body" idx="1"/>
          </p:nvPr>
        </p:nvSpPr>
        <p:spPr>
          <a:xfrm>
            <a:off x="238125" y="1031843"/>
            <a:ext cx="8905875" cy="2704283"/>
          </a:xfrm>
        </p:spPr>
        <p:txBody>
          <a:bodyPr>
            <a:normAutofit fontScale="92500" lnSpcReduction="10000"/>
          </a:bodyPr>
          <a:lstStyle/>
          <a:p>
            <a:r>
              <a:rPr lang="en-US" dirty="0" err="1" smtClean="0"/>
              <a:t>Programmable,extensible</a:t>
            </a:r>
            <a:r>
              <a:rPr lang="en-US" dirty="0" smtClean="0"/>
              <a:t/>
            </a:r>
            <a:br>
              <a:rPr lang="en-US" dirty="0" smtClean="0"/>
            </a:br>
            <a:r>
              <a:rPr lang="en-US" dirty="0" smtClean="0"/>
              <a:t>framework to support</a:t>
            </a:r>
            <a:br>
              <a:rPr lang="en-US" dirty="0" smtClean="0"/>
            </a:br>
            <a:r>
              <a:rPr lang="en-US" dirty="0" smtClean="0"/>
              <a:t>workflow automation</a:t>
            </a:r>
          </a:p>
          <a:p>
            <a:r>
              <a:rPr lang="en-US" dirty="0" smtClean="0"/>
              <a:t>Rule-based inference</a:t>
            </a:r>
            <a:br>
              <a:rPr lang="en-US" dirty="0" smtClean="0"/>
            </a:br>
            <a:r>
              <a:rPr lang="en-US" dirty="0" smtClean="0"/>
              <a:t>for expert system</a:t>
            </a:r>
            <a:br>
              <a:rPr lang="en-US" dirty="0" smtClean="0"/>
            </a:br>
            <a:r>
              <a:rPr lang="en-US" dirty="0" smtClean="0"/>
              <a:t>analysis</a:t>
            </a:r>
            <a:endParaRPr lang="en-US" dirty="0"/>
          </a:p>
        </p:txBody>
      </p:sp>
      <p:sp>
        <p:nvSpPr>
          <p:cNvPr id="88065" name="Rectangle 2"/>
          <p:cNvSpPr>
            <a:spLocks noGrp="1" noChangeArrowheads="1"/>
          </p:cNvSpPr>
          <p:nvPr>
            <p:ph type="title"/>
          </p:nvPr>
        </p:nvSpPr>
        <p:spPr/>
        <p:txBody>
          <a:bodyPr/>
          <a:lstStyle/>
          <a:p>
            <a:r>
              <a:rPr lang="en-US" smtClean="0"/>
              <a:t>PerfExplorer Performance Data Mining</a:t>
            </a:r>
            <a:endParaRPr lang="en-US" dirty="0"/>
          </a:p>
        </p:txBody>
      </p:sp>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37</a:t>
            </a:fld>
            <a:endParaRPr lang="en-US"/>
          </a:p>
        </p:txBody>
      </p:sp>
    </p:spTree>
    <p:extLst>
      <p:ext uri="{BB962C8B-B14F-4D97-AF65-F5344CB8AC3E}">
        <p14:creationId xmlns:p14="http://schemas.microsoft.com/office/powerpoint/2010/main" val="35733344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p:txBody>
          <a:bodyPr>
            <a:normAutofit/>
          </a:bodyPr>
          <a:lstStyle/>
          <a:p>
            <a:r>
              <a:rPr lang="en-GB" dirty="0" smtClean="0"/>
              <a:t>Integration of XML metadata with parallel profile</a:t>
            </a:r>
          </a:p>
          <a:p>
            <a:r>
              <a:rPr lang="en-US" dirty="0" smtClean="0"/>
              <a:t>Three ways to incorporate metadata</a:t>
            </a:r>
          </a:p>
          <a:p>
            <a:pPr lvl="1"/>
            <a:r>
              <a:rPr lang="en-US" dirty="0" smtClean="0"/>
              <a:t>Measured hardware/system information</a:t>
            </a:r>
          </a:p>
          <a:p>
            <a:pPr lvl="2"/>
            <a:r>
              <a:rPr lang="en-US" dirty="0" smtClean="0"/>
              <a:t>CPU speed, memory in GB, MPI node IDs, …</a:t>
            </a:r>
          </a:p>
          <a:p>
            <a:pPr lvl="1"/>
            <a:r>
              <a:rPr lang="en-US" dirty="0" smtClean="0"/>
              <a:t>Application instrumentation (application-specific)</a:t>
            </a:r>
          </a:p>
          <a:p>
            <a:pPr lvl="2"/>
            <a:r>
              <a:rPr lang="en-US" dirty="0" smtClean="0"/>
              <a:t>TAU_METADATA() used to insert any name/value pair</a:t>
            </a:r>
          </a:p>
          <a:p>
            <a:pPr lvl="2"/>
            <a:r>
              <a:rPr lang="en-US" dirty="0" smtClean="0"/>
              <a:t>Application parameters, input data, domain decomposition</a:t>
            </a:r>
          </a:p>
          <a:p>
            <a:pPr lvl="1"/>
            <a:r>
              <a:rPr lang="en-US" dirty="0" err="1" smtClean="0"/>
              <a:t>TAUdb</a:t>
            </a:r>
            <a:r>
              <a:rPr lang="en-US" dirty="0" smtClean="0"/>
              <a:t> can load an XML file of additional metadata</a:t>
            </a:r>
          </a:p>
          <a:p>
            <a:pPr lvl="2"/>
            <a:r>
              <a:rPr lang="en-US" dirty="0" smtClean="0"/>
              <a:t>Compiler flags, submission scripts, input files, …</a:t>
            </a:r>
          </a:p>
          <a:p>
            <a:r>
              <a:rPr lang="en-US" dirty="0" smtClean="0"/>
              <a:t>Metadata can be imported from several sources</a:t>
            </a:r>
          </a:p>
        </p:txBody>
      </p:sp>
      <p:sp>
        <p:nvSpPr>
          <p:cNvPr id="50178" name="Rectangle 2"/>
          <p:cNvSpPr>
            <a:spLocks noGrp="1" noChangeArrowheads="1"/>
          </p:cNvSpPr>
          <p:nvPr>
            <p:ph type="title"/>
          </p:nvPr>
        </p:nvSpPr>
        <p:spPr/>
        <p:txBody>
          <a:bodyPr/>
          <a:lstStyle/>
          <a:p>
            <a:r>
              <a:rPr lang="en-GB" smtClean="0"/>
              <a:t>Metadata Collection</a:t>
            </a:r>
          </a:p>
        </p:txBody>
      </p:sp>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38</a:t>
            </a:fld>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39</a:t>
            </a:fld>
            <a:endParaRPr lang="en-US"/>
          </a:p>
        </p:txBody>
      </p:sp>
      <p:sp>
        <p:nvSpPr>
          <p:cNvPr id="4" name="Title 3"/>
          <p:cNvSpPr>
            <a:spLocks noGrp="1"/>
          </p:cNvSpPr>
          <p:nvPr>
            <p:ph type="title"/>
          </p:nvPr>
        </p:nvSpPr>
        <p:spPr/>
        <p:txBody>
          <a:bodyPr/>
          <a:lstStyle/>
          <a:p>
            <a:r>
              <a:rPr lang="en-US" dirty="0" smtClean="0"/>
              <a:t>Performance Experiment Metadata</a:t>
            </a:r>
            <a:endParaRPr lang="en-US" dirty="0"/>
          </a:p>
        </p:txBody>
      </p:sp>
      <p:pic>
        <p:nvPicPr>
          <p:cNvPr id="5" name="Picture 4" descr="blah.jpg"/>
          <p:cNvPicPr>
            <a:picLocks noChangeAspect="1"/>
          </p:cNvPicPr>
          <p:nvPr/>
        </p:nvPicPr>
        <p:blipFill>
          <a:blip r:embed="rId2"/>
          <a:stretch>
            <a:fillRect/>
          </a:stretch>
        </p:blipFill>
        <p:spPr>
          <a:xfrm>
            <a:off x="609600" y="914400"/>
            <a:ext cx="7924800" cy="52455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45" name="Rectangle 124"/>
          <p:cNvSpPr>
            <a:spLocks noGrp="1" noChangeArrowheads="1"/>
          </p:cNvSpPr>
          <p:nvPr>
            <p:ph type="body" idx="1"/>
          </p:nvPr>
        </p:nvSpPr>
        <p:spPr>
          <a:xfrm>
            <a:off x="238125" y="914401"/>
            <a:ext cx="8905875" cy="2209800"/>
          </a:xfrm>
        </p:spPr>
        <p:txBody>
          <a:bodyPr>
            <a:normAutofit lnSpcReduction="10000"/>
          </a:bodyPr>
          <a:lstStyle/>
          <a:p>
            <a:r>
              <a:rPr lang="en-US" dirty="0" smtClean="0"/>
              <a:t>Node: physically distinct shared memory machine</a:t>
            </a:r>
          </a:p>
          <a:p>
            <a:pPr lvl="1"/>
            <a:r>
              <a:rPr lang="en-US" dirty="0" smtClean="0"/>
              <a:t>Message passing node interconnection network</a:t>
            </a:r>
          </a:p>
          <a:p>
            <a:r>
              <a:rPr lang="en-US" dirty="0" smtClean="0"/>
              <a:t>Context: distinct virtual memory space within node</a:t>
            </a:r>
          </a:p>
          <a:p>
            <a:r>
              <a:rPr lang="en-US" dirty="0" smtClean="0"/>
              <a:t>Thread: execution threads (user/system) in context</a:t>
            </a:r>
            <a:endParaRPr lang="en-US" dirty="0"/>
          </a:p>
        </p:txBody>
      </p:sp>
      <p:sp>
        <p:nvSpPr>
          <p:cNvPr id="121" name="Footer Placeholder 2"/>
          <p:cNvSpPr>
            <a:spLocks noGrp="1"/>
          </p:cNvSpPr>
          <p:nvPr>
            <p:ph type="ftr" sz="quarter" idx="11"/>
          </p:nvPr>
        </p:nvSpPr>
        <p:spPr/>
        <p:txBody>
          <a:bodyPr/>
          <a:lstStyle/>
          <a:p>
            <a:r>
              <a:rPr lang="en-US" smtClean="0"/>
              <a:t>Parallel Performance Tools: A Short Course, Beihang University, December 2-4, 2013</a:t>
            </a:r>
            <a:endParaRPr lang="en-US" dirty="0"/>
          </a:p>
        </p:txBody>
      </p:sp>
      <p:sp>
        <p:nvSpPr>
          <p:cNvPr id="122" name="Slide Number Placeholder 3"/>
          <p:cNvSpPr>
            <a:spLocks noGrp="1"/>
          </p:cNvSpPr>
          <p:nvPr>
            <p:ph type="sldNum" sz="quarter" idx="12"/>
          </p:nvPr>
        </p:nvSpPr>
        <p:spPr/>
        <p:txBody>
          <a:bodyPr/>
          <a:lstStyle/>
          <a:p>
            <a:fld id="{F8E865A7-7678-F840-B2ED-A6879803B906}" type="slidenum">
              <a:rPr lang="en-US" smtClean="0"/>
              <a:pPr/>
              <a:t>4</a:t>
            </a:fld>
            <a:endParaRPr lang="en-US"/>
          </a:p>
        </p:txBody>
      </p:sp>
      <p:sp>
        <p:nvSpPr>
          <p:cNvPr id="32844" name="Rectangle 123"/>
          <p:cNvSpPr>
            <a:spLocks noGrp="1" noChangeArrowheads="1"/>
          </p:cNvSpPr>
          <p:nvPr>
            <p:ph type="title"/>
          </p:nvPr>
        </p:nvSpPr>
        <p:spPr/>
        <p:txBody>
          <a:bodyPr/>
          <a:lstStyle/>
          <a:p>
            <a:r>
              <a:rPr lang="en-US" smtClean="0"/>
              <a:t>General Target Computation Model in TAU</a:t>
            </a:r>
            <a:endParaRPr lang="en-US"/>
          </a:p>
        </p:txBody>
      </p:sp>
      <p:sp>
        <p:nvSpPr>
          <p:cNvPr id="32846" name="Line 2"/>
          <p:cNvSpPr>
            <a:spLocks noChangeAspect="1" noChangeShapeType="1"/>
          </p:cNvSpPr>
          <p:nvPr/>
        </p:nvSpPr>
        <p:spPr bwMode="auto">
          <a:xfrm flipV="1">
            <a:off x="1887540" y="3479264"/>
            <a:ext cx="133985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69" name="Rectangle 3"/>
          <p:cNvSpPr>
            <a:spLocks noChangeAspect="1" noChangeArrowheads="1"/>
          </p:cNvSpPr>
          <p:nvPr/>
        </p:nvSpPr>
        <p:spPr bwMode="auto">
          <a:xfrm>
            <a:off x="1301752" y="4317466"/>
            <a:ext cx="1171575" cy="1674813"/>
          </a:xfrm>
          <a:prstGeom prst="rect">
            <a:avLst/>
          </a:prstGeom>
          <a:solidFill>
            <a:schemeClr val="tx2">
              <a:lumMod val="60000"/>
              <a:lumOff val="40000"/>
            </a:schemeClr>
          </a:solidFill>
          <a:ln w="9525">
            <a:solidFill>
              <a:schemeClr val="tx1"/>
            </a:solidFill>
            <a:miter lim="800000"/>
            <a:headEnd/>
            <a:tailEnd/>
          </a:ln>
        </p:spPr>
        <p:txBody>
          <a:bodyPr wrap="none" lIns="91424" tIns="45712" rIns="91424" bIns="45712" anchor="ctr"/>
          <a:lstStyle/>
          <a:p>
            <a:endParaRPr lang="en-US"/>
          </a:p>
        </p:txBody>
      </p:sp>
      <p:sp>
        <p:nvSpPr>
          <p:cNvPr id="32770" name="Rectangle 16"/>
          <p:cNvSpPr>
            <a:spLocks noChangeAspect="1" noChangeArrowheads="1"/>
          </p:cNvSpPr>
          <p:nvPr/>
        </p:nvSpPr>
        <p:spPr bwMode="auto">
          <a:xfrm>
            <a:off x="1385888" y="4401604"/>
            <a:ext cx="1003300" cy="25082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71" name="Text Box 17"/>
          <p:cNvSpPr txBox="1">
            <a:spLocks noChangeAspect="1" noChangeArrowheads="1"/>
          </p:cNvSpPr>
          <p:nvPr/>
        </p:nvSpPr>
        <p:spPr bwMode="auto">
          <a:xfrm>
            <a:off x="1454152" y="4355565"/>
            <a:ext cx="922403" cy="33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1600"/>
              <a:t>memory</a:t>
            </a:r>
          </a:p>
        </p:txBody>
      </p:sp>
      <p:sp>
        <p:nvSpPr>
          <p:cNvPr id="32772" name="Rectangle 18"/>
          <p:cNvSpPr>
            <a:spLocks noChangeAspect="1" noChangeArrowheads="1"/>
          </p:cNvSpPr>
          <p:nvPr/>
        </p:nvSpPr>
        <p:spPr bwMode="auto">
          <a:xfrm>
            <a:off x="1423990"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73" name="Rectangle 19"/>
          <p:cNvSpPr>
            <a:spLocks noChangeAspect="1" noChangeArrowheads="1"/>
          </p:cNvSpPr>
          <p:nvPr/>
        </p:nvSpPr>
        <p:spPr bwMode="auto">
          <a:xfrm>
            <a:off x="1674815"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74" name="Rectangle 20"/>
          <p:cNvSpPr>
            <a:spLocks noChangeAspect="1" noChangeArrowheads="1"/>
          </p:cNvSpPr>
          <p:nvPr/>
        </p:nvSpPr>
        <p:spPr bwMode="auto">
          <a:xfrm>
            <a:off x="1925640"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75" name="Rectangle 21"/>
          <p:cNvSpPr>
            <a:spLocks noChangeAspect="1" noChangeArrowheads="1"/>
          </p:cNvSpPr>
          <p:nvPr/>
        </p:nvSpPr>
        <p:spPr bwMode="auto">
          <a:xfrm>
            <a:off x="2176465"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76" name="Line 22"/>
          <p:cNvSpPr>
            <a:spLocks noChangeAspect="1" noChangeShapeType="1"/>
          </p:cNvSpPr>
          <p:nvPr/>
        </p:nvSpPr>
        <p:spPr bwMode="auto">
          <a:xfrm flipV="1">
            <a:off x="1511300"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77" name="Line 23"/>
          <p:cNvSpPr>
            <a:spLocks noChangeAspect="1" noChangeShapeType="1"/>
          </p:cNvSpPr>
          <p:nvPr/>
        </p:nvSpPr>
        <p:spPr bwMode="auto">
          <a:xfrm flipV="1">
            <a:off x="1762125"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78" name="Line 24"/>
          <p:cNvSpPr>
            <a:spLocks noChangeAspect="1" noChangeShapeType="1"/>
          </p:cNvSpPr>
          <p:nvPr/>
        </p:nvSpPr>
        <p:spPr bwMode="auto">
          <a:xfrm flipV="1">
            <a:off x="2012950"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79" name="Line 25"/>
          <p:cNvSpPr>
            <a:spLocks noChangeAspect="1" noChangeShapeType="1"/>
          </p:cNvSpPr>
          <p:nvPr/>
        </p:nvSpPr>
        <p:spPr bwMode="auto">
          <a:xfrm flipV="1">
            <a:off x="2263775"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80" name="Rectangle 26"/>
          <p:cNvSpPr>
            <a:spLocks noChangeAspect="1" noChangeArrowheads="1"/>
          </p:cNvSpPr>
          <p:nvPr/>
        </p:nvSpPr>
        <p:spPr bwMode="auto">
          <a:xfrm>
            <a:off x="6659563" y="4317466"/>
            <a:ext cx="1173162" cy="1674813"/>
          </a:xfrm>
          <a:prstGeom prst="rect">
            <a:avLst/>
          </a:prstGeom>
          <a:solidFill>
            <a:schemeClr val="tx2">
              <a:lumMod val="60000"/>
              <a:lumOff val="40000"/>
            </a:schemeClr>
          </a:solidFill>
          <a:ln w="9525">
            <a:solidFill>
              <a:schemeClr val="tx1"/>
            </a:solidFill>
            <a:miter lim="800000"/>
            <a:headEnd/>
            <a:tailEnd/>
          </a:ln>
        </p:spPr>
        <p:txBody>
          <a:bodyPr wrap="none" lIns="91424" tIns="45712" rIns="91424" bIns="45712" anchor="ctr"/>
          <a:lstStyle/>
          <a:p>
            <a:endParaRPr lang="en-US"/>
          </a:p>
        </p:txBody>
      </p:sp>
      <p:sp>
        <p:nvSpPr>
          <p:cNvPr id="32881" name="Oval 28"/>
          <p:cNvSpPr>
            <a:spLocks noChangeAspect="1" noChangeArrowheads="1"/>
          </p:cNvSpPr>
          <p:nvPr/>
        </p:nvSpPr>
        <p:spPr bwMode="auto">
          <a:xfrm>
            <a:off x="6700840" y="5238216"/>
            <a:ext cx="1090612" cy="669925"/>
          </a:xfrm>
          <a:prstGeom prst="ellipse">
            <a:avLst/>
          </a:prstGeom>
          <a:solidFill>
            <a:schemeClr val="accent3">
              <a:lumMod val="75000"/>
            </a:schemeClr>
          </a:solidFill>
          <a:ln w="9525">
            <a:solidFill>
              <a:schemeClr val="tx1"/>
            </a:solidFill>
            <a:round/>
            <a:headEnd/>
            <a:tailEnd/>
          </a:ln>
        </p:spPr>
        <p:txBody>
          <a:bodyPr wrap="none" anchor="ctr"/>
          <a:lstStyle/>
          <a:p>
            <a:endParaRPr lang="en-US"/>
          </a:p>
        </p:txBody>
      </p:sp>
      <p:sp>
        <p:nvSpPr>
          <p:cNvPr id="32882" name="Line 29"/>
          <p:cNvSpPr>
            <a:spLocks noChangeAspect="1" noChangeShapeType="1"/>
          </p:cNvSpPr>
          <p:nvPr/>
        </p:nvSpPr>
        <p:spPr bwMode="auto">
          <a:xfrm flipH="1" flipV="1">
            <a:off x="7288093" y="5321957"/>
            <a:ext cx="251680"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83" name="Line 30"/>
          <p:cNvSpPr>
            <a:spLocks noChangeAspect="1" noChangeShapeType="1"/>
          </p:cNvSpPr>
          <p:nvPr/>
        </p:nvSpPr>
        <p:spPr bwMode="auto">
          <a:xfrm flipH="1" flipV="1">
            <a:off x="7288093" y="5321957"/>
            <a:ext cx="83893"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84" name="Line 31"/>
          <p:cNvSpPr>
            <a:spLocks noChangeAspect="1" noChangeShapeType="1"/>
          </p:cNvSpPr>
          <p:nvPr/>
        </p:nvSpPr>
        <p:spPr bwMode="auto">
          <a:xfrm flipV="1">
            <a:off x="7120306" y="5321957"/>
            <a:ext cx="167786"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85" name="Line 32"/>
          <p:cNvSpPr>
            <a:spLocks noChangeAspect="1" noChangeShapeType="1"/>
          </p:cNvSpPr>
          <p:nvPr/>
        </p:nvSpPr>
        <p:spPr bwMode="auto">
          <a:xfrm flipV="1">
            <a:off x="6952520" y="5321957"/>
            <a:ext cx="335573"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86" name="Oval 33"/>
          <p:cNvSpPr>
            <a:spLocks noChangeAspect="1" noChangeArrowheads="1"/>
          </p:cNvSpPr>
          <p:nvPr/>
        </p:nvSpPr>
        <p:spPr bwMode="auto">
          <a:xfrm>
            <a:off x="6831923" y="5290554"/>
            <a:ext cx="838932" cy="334963"/>
          </a:xfrm>
          <a:prstGeom prst="ellipse">
            <a:avLst/>
          </a:prstGeom>
          <a:solidFill>
            <a:schemeClr val="bg1"/>
          </a:solidFill>
          <a:ln w="9525">
            <a:solidFill>
              <a:schemeClr val="tx1"/>
            </a:solidFill>
            <a:round/>
            <a:headEnd/>
            <a:tailEnd/>
          </a:ln>
        </p:spPr>
        <p:txBody>
          <a:bodyPr wrap="none" anchor="ctr"/>
          <a:lstStyle/>
          <a:p>
            <a:endParaRPr lang="en-US"/>
          </a:p>
        </p:txBody>
      </p:sp>
      <p:grpSp>
        <p:nvGrpSpPr>
          <p:cNvPr id="3" name="Group 34"/>
          <p:cNvGrpSpPr>
            <a:grpSpLocks noChangeAspect="1"/>
          </p:cNvGrpSpPr>
          <p:nvPr/>
        </p:nvGrpSpPr>
        <p:grpSpPr bwMode="auto">
          <a:xfrm>
            <a:off x="6873870" y="5683088"/>
            <a:ext cx="755039" cy="136079"/>
            <a:chOff x="1968" y="3648"/>
            <a:chExt cx="528" cy="96"/>
          </a:xfrm>
        </p:grpSpPr>
        <p:sp>
          <p:nvSpPr>
            <p:cNvPr id="32888" name="Oval 35"/>
            <p:cNvSpPr>
              <a:spLocks noChangeAspect="1" noChangeArrowheads="1"/>
            </p:cNvSpPr>
            <p:nvPr/>
          </p:nvSpPr>
          <p:spPr bwMode="auto">
            <a:xfrm>
              <a:off x="1968"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89" name="Oval 36"/>
            <p:cNvSpPr>
              <a:spLocks noChangeAspect="1" noChangeArrowheads="1"/>
            </p:cNvSpPr>
            <p:nvPr/>
          </p:nvSpPr>
          <p:spPr bwMode="auto">
            <a:xfrm>
              <a:off x="2112"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90" name="Oval 37"/>
            <p:cNvSpPr>
              <a:spLocks noChangeAspect="1" noChangeArrowheads="1"/>
            </p:cNvSpPr>
            <p:nvPr/>
          </p:nvSpPr>
          <p:spPr bwMode="auto">
            <a:xfrm>
              <a:off x="2256"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91" name="Oval 38"/>
            <p:cNvSpPr>
              <a:spLocks noChangeAspect="1" noChangeArrowheads="1"/>
            </p:cNvSpPr>
            <p:nvPr/>
          </p:nvSpPr>
          <p:spPr bwMode="auto">
            <a:xfrm>
              <a:off x="2400" y="3648"/>
              <a:ext cx="96" cy="96"/>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32782" name="Rectangle 39"/>
          <p:cNvSpPr>
            <a:spLocks noChangeAspect="1" noChangeArrowheads="1"/>
          </p:cNvSpPr>
          <p:nvPr/>
        </p:nvSpPr>
        <p:spPr bwMode="auto">
          <a:xfrm>
            <a:off x="6743700" y="4401604"/>
            <a:ext cx="1004888" cy="25082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83" name="Text Box 40"/>
          <p:cNvSpPr txBox="1">
            <a:spLocks noChangeAspect="1" noChangeArrowheads="1"/>
          </p:cNvSpPr>
          <p:nvPr/>
        </p:nvSpPr>
        <p:spPr bwMode="auto">
          <a:xfrm>
            <a:off x="6811964" y="4355565"/>
            <a:ext cx="922403" cy="33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1600"/>
              <a:t>memory</a:t>
            </a:r>
          </a:p>
        </p:txBody>
      </p:sp>
      <p:sp>
        <p:nvSpPr>
          <p:cNvPr id="32784" name="Rectangle 41"/>
          <p:cNvSpPr>
            <a:spLocks noChangeAspect="1" noChangeArrowheads="1"/>
          </p:cNvSpPr>
          <p:nvPr/>
        </p:nvSpPr>
        <p:spPr bwMode="auto">
          <a:xfrm>
            <a:off x="6781802"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85" name="Rectangle 42"/>
          <p:cNvSpPr>
            <a:spLocks noChangeAspect="1" noChangeArrowheads="1"/>
          </p:cNvSpPr>
          <p:nvPr/>
        </p:nvSpPr>
        <p:spPr bwMode="auto">
          <a:xfrm>
            <a:off x="7032627"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86" name="Rectangle 43"/>
          <p:cNvSpPr>
            <a:spLocks noChangeAspect="1" noChangeArrowheads="1"/>
          </p:cNvSpPr>
          <p:nvPr/>
        </p:nvSpPr>
        <p:spPr bwMode="auto">
          <a:xfrm>
            <a:off x="7285040"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87" name="Rectangle 44"/>
          <p:cNvSpPr>
            <a:spLocks noChangeAspect="1" noChangeArrowheads="1"/>
          </p:cNvSpPr>
          <p:nvPr/>
        </p:nvSpPr>
        <p:spPr bwMode="auto">
          <a:xfrm>
            <a:off x="7535865"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788" name="Line 45"/>
          <p:cNvSpPr>
            <a:spLocks noChangeAspect="1" noChangeShapeType="1"/>
          </p:cNvSpPr>
          <p:nvPr/>
        </p:nvSpPr>
        <p:spPr bwMode="auto">
          <a:xfrm flipV="1">
            <a:off x="6869113"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89" name="Line 46"/>
          <p:cNvSpPr>
            <a:spLocks noChangeAspect="1" noChangeShapeType="1"/>
          </p:cNvSpPr>
          <p:nvPr/>
        </p:nvSpPr>
        <p:spPr bwMode="auto">
          <a:xfrm flipV="1">
            <a:off x="7119938"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0" name="Line 47"/>
          <p:cNvSpPr>
            <a:spLocks noChangeAspect="1" noChangeShapeType="1"/>
          </p:cNvSpPr>
          <p:nvPr/>
        </p:nvSpPr>
        <p:spPr bwMode="auto">
          <a:xfrm flipV="1">
            <a:off x="7372350"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1" name="Line 48"/>
          <p:cNvSpPr>
            <a:spLocks noChangeAspect="1" noChangeShapeType="1"/>
          </p:cNvSpPr>
          <p:nvPr/>
        </p:nvSpPr>
        <p:spPr bwMode="auto">
          <a:xfrm flipV="1">
            <a:off x="7623175"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2" name="Line 49"/>
          <p:cNvSpPr>
            <a:spLocks noChangeAspect="1" noChangeShapeType="1"/>
          </p:cNvSpPr>
          <p:nvPr/>
        </p:nvSpPr>
        <p:spPr bwMode="auto">
          <a:xfrm flipH="1" flipV="1">
            <a:off x="5907088" y="3479264"/>
            <a:ext cx="133985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3" name="Line 50"/>
          <p:cNvSpPr>
            <a:spLocks noChangeAspect="1" noChangeShapeType="1"/>
          </p:cNvSpPr>
          <p:nvPr/>
        </p:nvSpPr>
        <p:spPr bwMode="auto">
          <a:xfrm flipV="1">
            <a:off x="4567238" y="3563402"/>
            <a:ext cx="0" cy="754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4" name="Text Box 51"/>
          <p:cNvSpPr txBox="1">
            <a:spLocks noChangeAspect="1" noChangeArrowheads="1"/>
          </p:cNvSpPr>
          <p:nvPr/>
        </p:nvSpPr>
        <p:spPr bwMode="auto">
          <a:xfrm>
            <a:off x="1233487" y="3965040"/>
            <a:ext cx="826218"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b="1">
                <a:solidFill>
                  <a:srgbClr val="0000FF"/>
                </a:solidFill>
              </a:rPr>
              <a:t>Node</a:t>
            </a:r>
          </a:p>
        </p:txBody>
      </p:sp>
      <p:sp>
        <p:nvSpPr>
          <p:cNvPr id="32795" name="Text Box 52"/>
          <p:cNvSpPr txBox="1">
            <a:spLocks noChangeAspect="1" noChangeArrowheads="1"/>
          </p:cNvSpPr>
          <p:nvPr/>
        </p:nvSpPr>
        <p:spPr bwMode="auto">
          <a:xfrm>
            <a:off x="3257550" y="3953928"/>
            <a:ext cx="826218"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b="1">
                <a:solidFill>
                  <a:srgbClr val="0000FF"/>
                </a:solidFill>
              </a:rPr>
              <a:t>Node</a:t>
            </a:r>
          </a:p>
        </p:txBody>
      </p:sp>
      <p:sp>
        <p:nvSpPr>
          <p:cNvPr id="32796" name="Text Box 53"/>
          <p:cNvSpPr txBox="1">
            <a:spLocks noChangeAspect="1" noChangeArrowheads="1"/>
          </p:cNvSpPr>
          <p:nvPr/>
        </p:nvSpPr>
        <p:spPr bwMode="auto">
          <a:xfrm>
            <a:off x="7186613" y="3953928"/>
            <a:ext cx="826218"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b="1">
                <a:solidFill>
                  <a:srgbClr val="0000FF"/>
                </a:solidFill>
              </a:rPr>
              <a:t>Node</a:t>
            </a:r>
          </a:p>
        </p:txBody>
      </p:sp>
      <p:sp>
        <p:nvSpPr>
          <p:cNvPr id="32797" name="Text Box 54"/>
          <p:cNvSpPr txBox="1">
            <a:spLocks noChangeAspect="1" noChangeArrowheads="1"/>
          </p:cNvSpPr>
          <p:nvPr/>
        </p:nvSpPr>
        <p:spPr bwMode="auto">
          <a:xfrm>
            <a:off x="2453197" y="4568290"/>
            <a:ext cx="854647" cy="7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ctr"/>
            <a:r>
              <a:rPr lang="en-US" sz="2000"/>
              <a:t>VM</a:t>
            </a:r>
          </a:p>
          <a:p>
            <a:pPr algn="ctr"/>
            <a:r>
              <a:rPr lang="en-US" sz="2000"/>
              <a:t>space</a:t>
            </a:r>
          </a:p>
        </p:txBody>
      </p:sp>
      <p:sp>
        <p:nvSpPr>
          <p:cNvPr id="32798" name="Line 55"/>
          <p:cNvSpPr>
            <a:spLocks noChangeAspect="1" noChangeShapeType="1"/>
          </p:cNvSpPr>
          <p:nvPr/>
        </p:nvSpPr>
        <p:spPr bwMode="auto">
          <a:xfrm>
            <a:off x="1301752" y="5154077"/>
            <a:ext cx="11715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799" name="Line 56"/>
          <p:cNvSpPr>
            <a:spLocks noChangeAspect="1" noChangeShapeType="1"/>
          </p:cNvSpPr>
          <p:nvPr/>
        </p:nvSpPr>
        <p:spPr bwMode="auto">
          <a:xfrm>
            <a:off x="6659563" y="5154077"/>
            <a:ext cx="11731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00" name="Text Box 57"/>
          <p:cNvSpPr txBox="1">
            <a:spLocks noChangeAspect="1" noChangeArrowheads="1"/>
          </p:cNvSpPr>
          <p:nvPr/>
        </p:nvSpPr>
        <p:spPr bwMode="auto">
          <a:xfrm>
            <a:off x="2308226" y="5992278"/>
            <a:ext cx="109722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b="1">
                <a:solidFill>
                  <a:srgbClr val="0000FF"/>
                </a:solidFill>
              </a:rPr>
              <a:t>Context</a:t>
            </a:r>
          </a:p>
        </p:txBody>
      </p:sp>
      <p:sp>
        <p:nvSpPr>
          <p:cNvPr id="32801" name="Text Box 58"/>
          <p:cNvSpPr txBox="1">
            <a:spLocks noChangeAspect="1" noChangeArrowheads="1"/>
          </p:cNvSpPr>
          <p:nvPr/>
        </p:nvSpPr>
        <p:spPr bwMode="auto">
          <a:xfrm>
            <a:off x="5899151" y="4400015"/>
            <a:ext cx="76460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a:t>SMP</a:t>
            </a:r>
          </a:p>
        </p:txBody>
      </p:sp>
      <p:sp>
        <p:nvSpPr>
          <p:cNvPr id="32802" name="Text Box 59"/>
          <p:cNvSpPr txBox="1">
            <a:spLocks noChangeAspect="1" noChangeArrowheads="1"/>
          </p:cNvSpPr>
          <p:nvPr/>
        </p:nvSpPr>
        <p:spPr bwMode="auto">
          <a:xfrm>
            <a:off x="5656265" y="5992278"/>
            <a:ext cx="113993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2000" b="1">
                <a:solidFill>
                  <a:srgbClr val="0000FF"/>
                </a:solidFill>
              </a:rPr>
              <a:t>Threads</a:t>
            </a:r>
          </a:p>
        </p:txBody>
      </p:sp>
      <p:sp>
        <p:nvSpPr>
          <p:cNvPr id="32803" name="Rectangle 60"/>
          <p:cNvSpPr>
            <a:spLocks noChangeAspect="1" noChangeArrowheads="1"/>
          </p:cNvSpPr>
          <p:nvPr/>
        </p:nvSpPr>
        <p:spPr bwMode="auto">
          <a:xfrm>
            <a:off x="3311527" y="4317466"/>
            <a:ext cx="2511425" cy="1674813"/>
          </a:xfrm>
          <a:prstGeom prst="rect">
            <a:avLst/>
          </a:prstGeom>
          <a:solidFill>
            <a:schemeClr val="tx2">
              <a:lumMod val="60000"/>
              <a:lumOff val="40000"/>
            </a:schemeClr>
          </a:solidFill>
          <a:ln w="9525">
            <a:solidFill>
              <a:schemeClr val="tx1"/>
            </a:solidFill>
            <a:miter lim="800000"/>
            <a:headEnd/>
            <a:tailEnd/>
          </a:ln>
        </p:spPr>
        <p:txBody>
          <a:bodyPr wrap="none" lIns="91424" tIns="45712" rIns="91424" bIns="45712" anchor="ctr"/>
          <a:lstStyle/>
          <a:p>
            <a:endParaRPr lang="en-US"/>
          </a:p>
        </p:txBody>
      </p:sp>
      <p:sp>
        <p:nvSpPr>
          <p:cNvPr id="32804" name="Rectangle 61"/>
          <p:cNvSpPr>
            <a:spLocks noChangeAspect="1" noChangeArrowheads="1"/>
          </p:cNvSpPr>
          <p:nvPr/>
        </p:nvSpPr>
        <p:spPr bwMode="auto">
          <a:xfrm>
            <a:off x="3562352" y="4401604"/>
            <a:ext cx="2009775" cy="25082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05" name="Text Box 62"/>
          <p:cNvSpPr txBox="1">
            <a:spLocks noChangeAspect="1" noChangeArrowheads="1"/>
          </p:cNvSpPr>
          <p:nvPr/>
        </p:nvSpPr>
        <p:spPr bwMode="auto">
          <a:xfrm>
            <a:off x="3824288" y="4349216"/>
            <a:ext cx="1579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1600"/>
              <a:t>node memory</a:t>
            </a:r>
          </a:p>
        </p:txBody>
      </p:sp>
      <p:sp>
        <p:nvSpPr>
          <p:cNvPr id="32870" name="Oval 64"/>
          <p:cNvSpPr>
            <a:spLocks noChangeAspect="1" noChangeArrowheads="1"/>
          </p:cNvSpPr>
          <p:nvPr/>
        </p:nvSpPr>
        <p:spPr bwMode="auto">
          <a:xfrm>
            <a:off x="3395665" y="5238216"/>
            <a:ext cx="1087437" cy="669925"/>
          </a:xfrm>
          <a:prstGeom prst="ellipse">
            <a:avLst/>
          </a:prstGeom>
          <a:solidFill>
            <a:schemeClr val="accent3">
              <a:lumMod val="75000"/>
            </a:schemeClr>
          </a:solidFill>
          <a:ln w="9525">
            <a:solidFill>
              <a:schemeClr val="tx1"/>
            </a:solidFill>
            <a:round/>
            <a:headEnd/>
            <a:tailEnd/>
          </a:ln>
        </p:spPr>
        <p:txBody>
          <a:bodyPr wrap="none" anchor="ctr"/>
          <a:lstStyle/>
          <a:p>
            <a:endParaRPr lang="en-US"/>
          </a:p>
        </p:txBody>
      </p:sp>
      <p:sp>
        <p:nvSpPr>
          <p:cNvPr id="32871" name="Line 65"/>
          <p:cNvSpPr>
            <a:spLocks noChangeAspect="1" noChangeShapeType="1"/>
          </p:cNvSpPr>
          <p:nvPr/>
        </p:nvSpPr>
        <p:spPr bwMode="auto">
          <a:xfrm flipH="1" flipV="1">
            <a:off x="3981208" y="5321957"/>
            <a:ext cx="250947"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2" name="Line 66"/>
          <p:cNvSpPr>
            <a:spLocks noChangeAspect="1" noChangeShapeType="1"/>
          </p:cNvSpPr>
          <p:nvPr/>
        </p:nvSpPr>
        <p:spPr bwMode="auto">
          <a:xfrm flipH="1" flipV="1">
            <a:off x="3981208" y="5321957"/>
            <a:ext cx="83649"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3" name="Line 67"/>
          <p:cNvSpPr>
            <a:spLocks noChangeAspect="1" noChangeShapeType="1"/>
          </p:cNvSpPr>
          <p:nvPr/>
        </p:nvSpPr>
        <p:spPr bwMode="auto">
          <a:xfrm flipV="1">
            <a:off x="3813910" y="5321957"/>
            <a:ext cx="167298"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4" name="Line 68"/>
          <p:cNvSpPr>
            <a:spLocks noChangeAspect="1" noChangeShapeType="1"/>
          </p:cNvSpPr>
          <p:nvPr/>
        </p:nvSpPr>
        <p:spPr bwMode="auto">
          <a:xfrm flipV="1">
            <a:off x="3646612" y="5321957"/>
            <a:ext cx="334596"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75" name="Oval 69"/>
          <p:cNvSpPr>
            <a:spLocks noChangeAspect="1" noChangeArrowheads="1"/>
          </p:cNvSpPr>
          <p:nvPr/>
        </p:nvSpPr>
        <p:spPr bwMode="auto">
          <a:xfrm>
            <a:off x="3526367" y="5290554"/>
            <a:ext cx="836490" cy="334963"/>
          </a:xfrm>
          <a:prstGeom prst="ellipse">
            <a:avLst/>
          </a:prstGeom>
          <a:solidFill>
            <a:schemeClr val="bg1"/>
          </a:solidFill>
          <a:ln w="9525">
            <a:solidFill>
              <a:schemeClr val="tx1"/>
            </a:solidFill>
            <a:round/>
            <a:headEnd/>
            <a:tailEnd/>
          </a:ln>
        </p:spPr>
        <p:txBody>
          <a:bodyPr wrap="none" anchor="ctr"/>
          <a:lstStyle/>
          <a:p>
            <a:endParaRPr lang="en-US"/>
          </a:p>
        </p:txBody>
      </p:sp>
      <p:grpSp>
        <p:nvGrpSpPr>
          <p:cNvPr id="5" name="Group 70"/>
          <p:cNvGrpSpPr>
            <a:grpSpLocks noChangeAspect="1"/>
          </p:cNvGrpSpPr>
          <p:nvPr/>
        </p:nvGrpSpPr>
        <p:grpSpPr bwMode="auto">
          <a:xfrm>
            <a:off x="3568191" y="5683088"/>
            <a:ext cx="752841" cy="136079"/>
            <a:chOff x="1968" y="3648"/>
            <a:chExt cx="528" cy="96"/>
          </a:xfrm>
        </p:grpSpPr>
        <p:sp>
          <p:nvSpPr>
            <p:cNvPr id="32877" name="Oval 71"/>
            <p:cNvSpPr>
              <a:spLocks noChangeAspect="1" noChangeArrowheads="1"/>
            </p:cNvSpPr>
            <p:nvPr/>
          </p:nvSpPr>
          <p:spPr bwMode="auto">
            <a:xfrm>
              <a:off x="1968"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78" name="Oval 72"/>
            <p:cNvSpPr>
              <a:spLocks noChangeAspect="1" noChangeArrowheads="1"/>
            </p:cNvSpPr>
            <p:nvPr/>
          </p:nvSpPr>
          <p:spPr bwMode="auto">
            <a:xfrm>
              <a:off x="2112"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79" name="Oval 73"/>
            <p:cNvSpPr>
              <a:spLocks noChangeAspect="1" noChangeArrowheads="1"/>
            </p:cNvSpPr>
            <p:nvPr/>
          </p:nvSpPr>
          <p:spPr bwMode="auto">
            <a:xfrm>
              <a:off x="2256"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80" name="Oval 74"/>
            <p:cNvSpPr>
              <a:spLocks noChangeAspect="1" noChangeArrowheads="1"/>
            </p:cNvSpPr>
            <p:nvPr/>
          </p:nvSpPr>
          <p:spPr bwMode="auto">
            <a:xfrm>
              <a:off x="2400" y="3648"/>
              <a:ext cx="96" cy="96"/>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32859" name="Oval 76"/>
          <p:cNvSpPr>
            <a:spLocks noChangeAspect="1" noChangeArrowheads="1"/>
          </p:cNvSpPr>
          <p:nvPr/>
        </p:nvSpPr>
        <p:spPr bwMode="auto">
          <a:xfrm>
            <a:off x="4651375" y="5238216"/>
            <a:ext cx="1087438" cy="669925"/>
          </a:xfrm>
          <a:prstGeom prst="ellipse">
            <a:avLst/>
          </a:prstGeom>
          <a:solidFill>
            <a:schemeClr val="accent3">
              <a:lumMod val="75000"/>
            </a:schemeClr>
          </a:solidFill>
          <a:ln w="9525">
            <a:solidFill>
              <a:schemeClr val="tx1"/>
            </a:solidFill>
            <a:round/>
            <a:headEnd/>
            <a:tailEnd/>
          </a:ln>
        </p:spPr>
        <p:txBody>
          <a:bodyPr wrap="none" anchor="ctr"/>
          <a:lstStyle/>
          <a:p>
            <a:endParaRPr lang="en-US"/>
          </a:p>
        </p:txBody>
      </p:sp>
      <p:sp>
        <p:nvSpPr>
          <p:cNvPr id="32860" name="Line 77"/>
          <p:cNvSpPr>
            <a:spLocks noChangeAspect="1" noChangeShapeType="1"/>
          </p:cNvSpPr>
          <p:nvPr/>
        </p:nvSpPr>
        <p:spPr bwMode="auto">
          <a:xfrm flipH="1" flipV="1">
            <a:off x="5236919" y="5321957"/>
            <a:ext cx="250947"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61" name="Line 78"/>
          <p:cNvSpPr>
            <a:spLocks noChangeAspect="1" noChangeShapeType="1"/>
          </p:cNvSpPr>
          <p:nvPr/>
        </p:nvSpPr>
        <p:spPr bwMode="auto">
          <a:xfrm flipH="1" flipV="1">
            <a:off x="5236919" y="5321957"/>
            <a:ext cx="83649"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62" name="Line 79"/>
          <p:cNvSpPr>
            <a:spLocks noChangeAspect="1" noChangeShapeType="1"/>
          </p:cNvSpPr>
          <p:nvPr/>
        </p:nvSpPr>
        <p:spPr bwMode="auto">
          <a:xfrm flipV="1">
            <a:off x="5069620" y="5321957"/>
            <a:ext cx="167298"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63" name="Line 80"/>
          <p:cNvSpPr>
            <a:spLocks noChangeAspect="1" noChangeShapeType="1"/>
          </p:cNvSpPr>
          <p:nvPr/>
        </p:nvSpPr>
        <p:spPr bwMode="auto">
          <a:xfrm flipV="1">
            <a:off x="4902322" y="5321957"/>
            <a:ext cx="334596"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64" name="Oval 81"/>
          <p:cNvSpPr>
            <a:spLocks noChangeAspect="1" noChangeArrowheads="1"/>
          </p:cNvSpPr>
          <p:nvPr/>
        </p:nvSpPr>
        <p:spPr bwMode="auto">
          <a:xfrm>
            <a:off x="4782077" y="5290554"/>
            <a:ext cx="836491" cy="334963"/>
          </a:xfrm>
          <a:prstGeom prst="ellipse">
            <a:avLst/>
          </a:prstGeom>
          <a:solidFill>
            <a:schemeClr val="bg1"/>
          </a:solidFill>
          <a:ln w="9525">
            <a:solidFill>
              <a:schemeClr val="tx1"/>
            </a:solidFill>
            <a:round/>
            <a:headEnd/>
            <a:tailEnd/>
          </a:ln>
        </p:spPr>
        <p:txBody>
          <a:bodyPr wrap="none" anchor="ctr"/>
          <a:lstStyle/>
          <a:p>
            <a:endParaRPr lang="en-US"/>
          </a:p>
        </p:txBody>
      </p:sp>
      <p:grpSp>
        <p:nvGrpSpPr>
          <p:cNvPr id="7" name="Group 82"/>
          <p:cNvGrpSpPr>
            <a:grpSpLocks noChangeAspect="1"/>
          </p:cNvGrpSpPr>
          <p:nvPr/>
        </p:nvGrpSpPr>
        <p:grpSpPr bwMode="auto">
          <a:xfrm>
            <a:off x="4823901" y="5683088"/>
            <a:ext cx="752842" cy="136079"/>
            <a:chOff x="1968" y="3648"/>
            <a:chExt cx="528" cy="96"/>
          </a:xfrm>
        </p:grpSpPr>
        <p:sp>
          <p:nvSpPr>
            <p:cNvPr id="32866" name="Oval 83"/>
            <p:cNvSpPr>
              <a:spLocks noChangeAspect="1" noChangeArrowheads="1"/>
            </p:cNvSpPr>
            <p:nvPr/>
          </p:nvSpPr>
          <p:spPr bwMode="auto">
            <a:xfrm>
              <a:off x="1968"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67" name="Oval 84"/>
            <p:cNvSpPr>
              <a:spLocks noChangeAspect="1" noChangeArrowheads="1"/>
            </p:cNvSpPr>
            <p:nvPr/>
          </p:nvSpPr>
          <p:spPr bwMode="auto">
            <a:xfrm>
              <a:off x="2112"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68" name="Oval 85"/>
            <p:cNvSpPr>
              <a:spLocks noChangeAspect="1" noChangeArrowheads="1"/>
            </p:cNvSpPr>
            <p:nvPr/>
          </p:nvSpPr>
          <p:spPr bwMode="auto">
            <a:xfrm>
              <a:off x="2256"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69" name="Oval 86"/>
            <p:cNvSpPr>
              <a:spLocks noChangeAspect="1" noChangeArrowheads="1"/>
            </p:cNvSpPr>
            <p:nvPr/>
          </p:nvSpPr>
          <p:spPr bwMode="auto">
            <a:xfrm>
              <a:off x="2400" y="3648"/>
              <a:ext cx="96" cy="96"/>
            </a:xfrm>
            <a:prstGeom prst="ellipse">
              <a:avLst/>
            </a:prstGeom>
            <a:solidFill>
              <a:schemeClr val="bg1"/>
            </a:solidFill>
            <a:ln w="9525">
              <a:solidFill>
                <a:schemeClr val="tx1"/>
              </a:solidFill>
              <a:round/>
              <a:headEnd/>
              <a:tailEnd/>
            </a:ln>
          </p:spPr>
          <p:txBody>
            <a:bodyPr wrap="none" anchor="ctr"/>
            <a:lstStyle/>
            <a:p>
              <a:endParaRPr lang="en-US"/>
            </a:p>
          </p:txBody>
        </p:sp>
      </p:grpSp>
      <p:sp>
        <p:nvSpPr>
          <p:cNvPr id="32808" name="Rectangle 87"/>
          <p:cNvSpPr>
            <a:spLocks noChangeAspect="1" noChangeArrowheads="1"/>
          </p:cNvSpPr>
          <p:nvPr/>
        </p:nvSpPr>
        <p:spPr bwMode="auto">
          <a:xfrm>
            <a:off x="4148140"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09" name="Rectangle 88"/>
          <p:cNvSpPr>
            <a:spLocks noChangeAspect="1" noChangeArrowheads="1"/>
          </p:cNvSpPr>
          <p:nvPr/>
        </p:nvSpPr>
        <p:spPr bwMode="auto">
          <a:xfrm>
            <a:off x="4818065"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10" name="Line 89"/>
          <p:cNvSpPr>
            <a:spLocks noChangeAspect="1" noChangeShapeType="1"/>
          </p:cNvSpPr>
          <p:nvPr/>
        </p:nvSpPr>
        <p:spPr bwMode="auto">
          <a:xfrm flipV="1">
            <a:off x="4235450"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11" name="Line 90"/>
          <p:cNvSpPr>
            <a:spLocks noChangeAspect="1" noChangeShapeType="1"/>
          </p:cNvSpPr>
          <p:nvPr/>
        </p:nvSpPr>
        <p:spPr bwMode="auto">
          <a:xfrm flipV="1">
            <a:off x="4905375"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12" name="Rectangle 91"/>
          <p:cNvSpPr>
            <a:spLocks noChangeAspect="1" noChangeArrowheads="1"/>
          </p:cNvSpPr>
          <p:nvPr/>
        </p:nvSpPr>
        <p:spPr bwMode="auto">
          <a:xfrm>
            <a:off x="3651252"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13" name="Rectangle 92"/>
          <p:cNvSpPr>
            <a:spLocks noChangeAspect="1" noChangeArrowheads="1"/>
          </p:cNvSpPr>
          <p:nvPr/>
        </p:nvSpPr>
        <p:spPr bwMode="auto">
          <a:xfrm>
            <a:off x="3902077" y="4903254"/>
            <a:ext cx="168275"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14" name="Line 93"/>
          <p:cNvSpPr>
            <a:spLocks noChangeAspect="1" noChangeShapeType="1"/>
          </p:cNvSpPr>
          <p:nvPr/>
        </p:nvSpPr>
        <p:spPr bwMode="auto">
          <a:xfrm flipV="1">
            <a:off x="3738563"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15" name="Line 94"/>
          <p:cNvSpPr>
            <a:spLocks noChangeAspect="1" noChangeShapeType="1"/>
          </p:cNvSpPr>
          <p:nvPr/>
        </p:nvSpPr>
        <p:spPr bwMode="auto">
          <a:xfrm flipV="1">
            <a:off x="3989388"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16" name="Rectangle 95"/>
          <p:cNvSpPr>
            <a:spLocks noChangeAspect="1" noChangeArrowheads="1"/>
          </p:cNvSpPr>
          <p:nvPr/>
        </p:nvSpPr>
        <p:spPr bwMode="auto">
          <a:xfrm>
            <a:off x="5075240"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17" name="Rectangle 96"/>
          <p:cNvSpPr>
            <a:spLocks noChangeAspect="1" noChangeArrowheads="1"/>
          </p:cNvSpPr>
          <p:nvPr/>
        </p:nvSpPr>
        <p:spPr bwMode="auto">
          <a:xfrm>
            <a:off x="5326065" y="4903254"/>
            <a:ext cx="166687" cy="168275"/>
          </a:xfrm>
          <a:prstGeom prst="rect">
            <a:avLst/>
          </a:prstGeom>
          <a:solidFill>
            <a:schemeClr val="bg1"/>
          </a:solidFill>
          <a:ln w="9525">
            <a:solidFill>
              <a:schemeClr val="tx1"/>
            </a:solidFill>
            <a:miter lim="800000"/>
            <a:headEnd/>
            <a:tailEnd/>
          </a:ln>
        </p:spPr>
        <p:txBody>
          <a:bodyPr wrap="none" lIns="91424" tIns="45712" rIns="91424" bIns="45712" anchor="ctr"/>
          <a:lstStyle/>
          <a:p>
            <a:endParaRPr lang="en-US"/>
          </a:p>
        </p:txBody>
      </p:sp>
      <p:sp>
        <p:nvSpPr>
          <p:cNvPr id="32818" name="Line 97"/>
          <p:cNvSpPr>
            <a:spLocks noChangeAspect="1" noChangeShapeType="1"/>
          </p:cNvSpPr>
          <p:nvPr/>
        </p:nvSpPr>
        <p:spPr bwMode="auto">
          <a:xfrm flipV="1">
            <a:off x="5162550"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19" name="Line 98"/>
          <p:cNvSpPr>
            <a:spLocks noChangeAspect="1" noChangeShapeType="1"/>
          </p:cNvSpPr>
          <p:nvPr/>
        </p:nvSpPr>
        <p:spPr bwMode="auto">
          <a:xfrm flipV="1">
            <a:off x="5413375" y="4652429"/>
            <a:ext cx="0"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0" name="Text Box 99"/>
          <p:cNvSpPr txBox="1">
            <a:spLocks noChangeAspect="1" noChangeArrowheads="1"/>
          </p:cNvSpPr>
          <p:nvPr/>
        </p:nvSpPr>
        <p:spPr bwMode="auto">
          <a:xfrm>
            <a:off x="4302125" y="4652428"/>
            <a:ext cx="559286"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a:t>
            </a:r>
          </a:p>
        </p:txBody>
      </p:sp>
      <p:sp>
        <p:nvSpPr>
          <p:cNvPr id="32821" name="Line 100"/>
          <p:cNvSpPr>
            <a:spLocks noChangeAspect="1" noChangeShapeType="1"/>
          </p:cNvSpPr>
          <p:nvPr/>
        </p:nvSpPr>
        <p:spPr bwMode="auto">
          <a:xfrm>
            <a:off x="3311527" y="5154077"/>
            <a:ext cx="2511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2" name="Text Box 101"/>
          <p:cNvSpPr txBox="1">
            <a:spLocks noChangeAspect="1" noChangeArrowheads="1"/>
          </p:cNvSpPr>
          <p:nvPr/>
        </p:nvSpPr>
        <p:spPr bwMode="auto">
          <a:xfrm>
            <a:off x="4324350" y="5541427"/>
            <a:ext cx="559286"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a:t>
            </a:r>
          </a:p>
        </p:txBody>
      </p:sp>
      <p:sp>
        <p:nvSpPr>
          <p:cNvPr id="32823" name="Line 102"/>
          <p:cNvSpPr>
            <a:spLocks noChangeAspect="1" noChangeShapeType="1"/>
          </p:cNvSpPr>
          <p:nvPr/>
        </p:nvSpPr>
        <p:spPr bwMode="auto">
          <a:xfrm flipH="1">
            <a:off x="2055815" y="5322354"/>
            <a:ext cx="752475" cy="1666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4" name="Line 103"/>
          <p:cNvSpPr>
            <a:spLocks noChangeAspect="1" noChangeShapeType="1"/>
          </p:cNvSpPr>
          <p:nvPr/>
        </p:nvSpPr>
        <p:spPr bwMode="auto">
          <a:xfrm>
            <a:off x="2976565" y="5322354"/>
            <a:ext cx="752475" cy="1666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5" name="Line 104"/>
          <p:cNvSpPr>
            <a:spLocks noChangeAspect="1" noChangeShapeType="1"/>
          </p:cNvSpPr>
          <p:nvPr/>
        </p:nvSpPr>
        <p:spPr bwMode="auto">
          <a:xfrm flipH="1" flipV="1">
            <a:off x="2403475" y="5600166"/>
            <a:ext cx="404813" cy="4746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6" name="Line 105"/>
          <p:cNvSpPr>
            <a:spLocks noChangeAspect="1" noChangeShapeType="1"/>
          </p:cNvSpPr>
          <p:nvPr/>
        </p:nvSpPr>
        <p:spPr bwMode="auto">
          <a:xfrm flipV="1">
            <a:off x="2976563" y="5600166"/>
            <a:ext cx="431800" cy="4746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7" name="Line 106"/>
          <p:cNvSpPr>
            <a:spLocks noChangeAspect="1" noChangeShapeType="1"/>
          </p:cNvSpPr>
          <p:nvPr/>
        </p:nvSpPr>
        <p:spPr bwMode="auto">
          <a:xfrm flipH="1">
            <a:off x="5822952" y="4819116"/>
            <a:ext cx="334963" cy="841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8" name="Line 107"/>
          <p:cNvSpPr>
            <a:spLocks noChangeAspect="1" noChangeShapeType="1"/>
          </p:cNvSpPr>
          <p:nvPr/>
        </p:nvSpPr>
        <p:spPr bwMode="auto">
          <a:xfrm>
            <a:off x="6324602" y="4819116"/>
            <a:ext cx="334963" cy="841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29" name="Line 108"/>
          <p:cNvSpPr>
            <a:spLocks noChangeAspect="1" noChangeShapeType="1"/>
          </p:cNvSpPr>
          <p:nvPr/>
        </p:nvSpPr>
        <p:spPr bwMode="auto">
          <a:xfrm flipH="1" flipV="1">
            <a:off x="5487990" y="5739864"/>
            <a:ext cx="669925" cy="3349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30" name="Line 109"/>
          <p:cNvSpPr>
            <a:spLocks noChangeAspect="1" noChangeShapeType="1"/>
          </p:cNvSpPr>
          <p:nvPr/>
        </p:nvSpPr>
        <p:spPr bwMode="auto">
          <a:xfrm flipV="1">
            <a:off x="6254752" y="5739864"/>
            <a:ext cx="669925" cy="3349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31" name="Oval 110"/>
          <p:cNvSpPr>
            <a:spLocks noChangeAspect="1" noChangeArrowheads="1"/>
          </p:cNvSpPr>
          <p:nvPr/>
        </p:nvSpPr>
        <p:spPr bwMode="auto">
          <a:xfrm>
            <a:off x="2306638" y="3061754"/>
            <a:ext cx="4521200" cy="669925"/>
          </a:xfrm>
          <a:prstGeom prst="ellipse">
            <a:avLst/>
          </a:prstGeom>
          <a:solidFill>
            <a:schemeClr val="accent5">
              <a:lumMod val="20000"/>
              <a:lumOff val="80000"/>
            </a:schemeClr>
          </a:solidFill>
          <a:ln w="9525">
            <a:noFill/>
            <a:round/>
            <a:headEnd/>
            <a:tailEnd/>
          </a:ln>
          <a:effectLst>
            <a:glow rad="63500">
              <a:schemeClr val="tx2">
                <a:lumMod val="10000"/>
                <a:lumOff val="90000"/>
              </a:schemeClr>
            </a:glow>
          </a:effectLst>
        </p:spPr>
        <p:txBody>
          <a:bodyPr wrap="none" lIns="91424" tIns="45712" rIns="91424" bIns="45712" anchor="ctr"/>
          <a:lstStyle/>
          <a:p>
            <a:endParaRPr lang="en-US"/>
          </a:p>
        </p:txBody>
      </p:sp>
      <p:sp>
        <p:nvSpPr>
          <p:cNvPr id="32832" name="Text Box 111"/>
          <p:cNvSpPr txBox="1">
            <a:spLocks noChangeAspect="1" noChangeArrowheads="1"/>
          </p:cNvSpPr>
          <p:nvPr/>
        </p:nvSpPr>
        <p:spPr bwMode="auto">
          <a:xfrm>
            <a:off x="2951165" y="3145891"/>
            <a:ext cx="3474747"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b="1" dirty="0">
                <a:solidFill>
                  <a:srgbClr val="3366FF"/>
                </a:solidFill>
              </a:rPr>
              <a:t>Interconnection Network</a:t>
            </a:r>
          </a:p>
        </p:txBody>
      </p:sp>
      <p:sp>
        <p:nvSpPr>
          <p:cNvPr id="32833" name="Freeform 112"/>
          <p:cNvSpPr>
            <a:spLocks/>
          </p:cNvSpPr>
          <p:nvPr/>
        </p:nvSpPr>
        <p:spPr bwMode="auto">
          <a:xfrm>
            <a:off x="2444752" y="3868202"/>
            <a:ext cx="4246563" cy="312737"/>
          </a:xfrm>
          <a:custGeom>
            <a:avLst/>
            <a:gdLst>
              <a:gd name="T0" fmla="*/ 0 w 2675"/>
              <a:gd name="T1" fmla="*/ 2147483647 h 205"/>
              <a:gd name="T2" fmla="*/ 2147483647 w 2675"/>
              <a:gd name="T3" fmla="*/ 0 h 205"/>
              <a:gd name="T4" fmla="*/ 2147483647 w 2675"/>
              <a:gd name="T5" fmla="*/ 2147483647 h 205"/>
              <a:gd name="T6" fmla="*/ 0 60000 65536"/>
              <a:gd name="T7" fmla="*/ 0 60000 65536"/>
              <a:gd name="T8" fmla="*/ 0 60000 65536"/>
              <a:gd name="T9" fmla="*/ 0 w 2675"/>
              <a:gd name="T10" fmla="*/ 0 h 205"/>
              <a:gd name="T11" fmla="*/ 2675 w 2675"/>
              <a:gd name="T12" fmla="*/ 205 h 205"/>
            </a:gdLst>
            <a:ahLst/>
            <a:cxnLst>
              <a:cxn ang="T6">
                <a:pos x="T0" y="T1"/>
              </a:cxn>
              <a:cxn ang="T7">
                <a:pos x="T2" y="T3"/>
              </a:cxn>
              <a:cxn ang="T8">
                <a:pos x="T4" y="T5"/>
              </a:cxn>
            </a:cxnLst>
            <a:rect l="T9" t="T10" r="T11" b="T12"/>
            <a:pathLst>
              <a:path w="2675" h="205">
                <a:moveTo>
                  <a:pt x="0" y="205"/>
                </a:moveTo>
                <a:cubicBezTo>
                  <a:pt x="443" y="102"/>
                  <a:pt x="887" y="0"/>
                  <a:pt x="1333" y="0"/>
                </a:cubicBezTo>
                <a:cubicBezTo>
                  <a:pt x="1779" y="0"/>
                  <a:pt x="2396" y="162"/>
                  <a:pt x="2675" y="205"/>
                </a:cubicBezTo>
              </a:path>
            </a:pathLst>
          </a:custGeom>
          <a:noFill/>
          <a:ln w="952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91424" tIns="45712" rIns="91424" bIns="45712"/>
          <a:lstStyle/>
          <a:p>
            <a:endParaRPr lang="en-US"/>
          </a:p>
        </p:txBody>
      </p:sp>
      <p:sp>
        <p:nvSpPr>
          <p:cNvPr id="32834" name="Text Box 113"/>
          <p:cNvSpPr txBox="1">
            <a:spLocks noChangeArrowheads="1"/>
          </p:cNvSpPr>
          <p:nvPr/>
        </p:nvSpPr>
        <p:spPr bwMode="auto">
          <a:xfrm>
            <a:off x="6988177" y="3223678"/>
            <a:ext cx="1881157" cy="58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sz="1600"/>
              <a:t>Inter-node message</a:t>
            </a:r>
            <a:br>
              <a:rPr lang="en-US" sz="1600"/>
            </a:br>
            <a:r>
              <a:rPr lang="en-US" sz="1600"/>
              <a:t>communication</a:t>
            </a:r>
          </a:p>
        </p:txBody>
      </p:sp>
      <p:sp>
        <p:nvSpPr>
          <p:cNvPr id="32835" name="Text Box 114"/>
          <p:cNvSpPr txBox="1">
            <a:spLocks noChangeArrowheads="1"/>
          </p:cNvSpPr>
          <p:nvPr/>
        </p:nvSpPr>
        <p:spPr bwMode="auto">
          <a:xfrm>
            <a:off x="5746751" y="3720565"/>
            <a:ext cx="439511"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a:t>
            </a:r>
          </a:p>
        </p:txBody>
      </p:sp>
      <p:sp>
        <p:nvSpPr>
          <p:cNvPr id="32836" name="Text Box 115"/>
          <p:cNvSpPr txBox="1">
            <a:spLocks noChangeArrowheads="1"/>
          </p:cNvSpPr>
          <p:nvPr/>
        </p:nvSpPr>
        <p:spPr bwMode="auto">
          <a:xfrm>
            <a:off x="6775451" y="3231615"/>
            <a:ext cx="439511" cy="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a:t>
            </a:r>
          </a:p>
        </p:txBody>
      </p:sp>
      <p:sp>
        <p:nvSpPr>
          <p:cNvPr id="32837" name="Text Box 116"/>
          <p:cNvSpPr txBox="1">
            <a:spLocks noChangeArrowheads="1"/>
          </p:cNvSpPr>
          <p:nvPr/>
        </p:nvSpPr>
        <p:spPr bwMode="auto">
          <a:xfrm>
            <a:off x="61974" y="4380965"/>
            <a:ext cx="1238128"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ctr"/>
            <a:r>
              <a:rPr lang="en-US" sz="2200"/>
              <a:t>physical</a:t>
            </a:r>
            <a:br>
              <a:rPr lang="en-US" sz="2200"/>
            </a:br>
            <a:r>
              <a:rPr lang="en-US" sz="2200"/>
              <a:t>view</a:t>
            </a:r>
            <a:endParaRPr lang="en-US" sz="2000"/>
          </a:p>
        </p:txBody>
      </p:sp>
      <p:sp>
        <p:nvSpPr>
          <p:cNvPr id="32838" name="Text Box 117"/>
          <p:cNvSpPr txBox="1">
            <a:spLocks noChangeArrowheads="1"/>
          </p:cNvSpPr>
          <p:nvPr/>
        </p:nvSpPr>
        <p:spPr bwMode="auto">
          <a:xfrm>
            <a:off x="192176" y="5279490"/>
            <a:ext cx="971378"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pPr algn="ctr"/>
            <a:r>
              <a:rPr lang="en-US" sz="2200"/>
              <a:t>model</a:t>
            </a:r>
            <a:br>
              <a:rPr lang="en-US" sz="2200"/>
            </a:br>
            <a:r>
              <a:rPr lang="en-US" sz="2200"/>
              <a:t>view</a:t>
            </a:r>
            <a:endParaRPr lang="en-US" sz="2000"/>
          </a:p>
        </p:txBody>
      </p:sp>
      <p:sp>
        <p:nvSpPr>
          <p:cNvPr id="32839" name="Line 118"/>
          <p:cNvSpPr>
            <a:spLocks noChangeAspect="1" noChangeShapeType="1"/>
          </p:cNvSpPr>
          <p:nvPr/>
        </p:nvSpPr>
        <p:spPr bwMode="auto">
          <a:xfrm>
            <a:off x="285750" y="5168364"/>
            <a:ext cx="762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4" tIns="45712" rIns="91424" bIns="45712"/>
          <a:lstStyle/>
          <a:p>
            <a:endParaRPr lang="en-US"/>
          </a:p>
        </p:txBody>
      </p:sp>
      <p:sp>
        <p:nvSpPr>
          <p:cNvPr id="32840" name="AutoShape 119"/>
          <p:cNvSpPr>
            <a:spLocks noChangeArrowheads="1"/>
          </p:cNvSpPr>
          <p:nvPr/>
        </p:nvSpPr>
        <p:spPr bwMode="auto">
          <a:xfrm>
            <a:off x="4452938" y="5092164"/>
            <a:ext cx="304800" cy="228600"/>
          </a:xfrm>
          <a:prstGeom prst="upArrow">
            <a:avLst>
              <a:gd name="adj1" fmla="val 65620"/>
              <a:gd name="adj2" fmla="val 50694"/>
            </a:avLst>
          </a:prstGeom>
          <a:solidFill>
            <a:srgbClr val="1822CD"/>
          </a:solidFill>
          <a:ln w="9525">
            <a:solidFill>
              <a:schemeClr val="tx1"/>
            </a:solidFill>
            <a:miter lim="800000"/>
            <a:headEnd/>
            <a:tailEnd/>
          </a:ln>
        </p:spPr>
        <p:txBody>
          <a:bodyPr wrap="none" lIns="91424" tIns="45712" rIns="91424" bIns="45712" anchor="ctr"/>
          <a:lstStyle/>
          <a:p>
            <a:endParaRPr lang="en-US"/>
          </a:p>
        </p:txBody>
      </p:sp>
      <p:sp>
        <p:nvSpPr>
          <p:cNvPr id="32841" name="AutoShape 120"/>
          <p:cNvSpPr>
            <a:spLocks noChangeAspect="1" noChangeArrowheads="1"/>
          </p:cNvSpPr>
          <p:nvPr/>
        </p:nvSpPr>
        <p:spPr bwMode="auto">
          <a:xfrm>
            <a:off x="7123115" y="5092164"/>
            <a:ext cx="238125" cy="179388"/>
          </a:xfrm>
          <a:prstGeom prst="upArrow">
            <a:avLst>
              <a:gd name="adj1" fmla="val 65620"/>
              <a:gd name="adj2" fmla="val 50694"/>
            </a:avLst>
          </a:prstGeom>
          <a:solidFill>
            <a:srgbClr val="1822CD"/>
          </a:solidFill>
          <a:ln w="9525">
            <a:solidFill>
              <a:schemeClr val="tx1"/>
            </a:solidFill>
            <a:miter lim="800000"/>
            <a:headEnd/>
            <a:tailEnd/>
          </a:ln>
        </p:spPr>
        <p:txBody>
          <a:bodyPr wrap="none" lIns="91424" tIns="45712" rIns="91424" bIns="45712" anchor="ctr"/>
          <a:lstStyle/>
          <a:p>
            <a:endParaRPr lang="en-US"/>
          </a:p>
        </p:txBody>
      </p:sp>
      <p:sp>
        <p:nvSpPr>
          <p:cNvPr id="32842" name="AutoShape 121"/>
          <p:cNvSpPr>
            <a:spLocks noChangeAspect="1" noChangeArrowheads="1"/>
          </p:cNvSpPr>
          <p:nvPr/>
        </p:nvSpPr>
        <p:spPr bwMode="auto">
          <a:xfrm>
            <a:off x="1766890" y="5092164"/>
            <a:ext cx="238125" cy="179388"/>
          </a:xfrm>
          <a:prstGeom prst="upArrow">
            <a:avLst>
              <a:gd name="adj1" fmla="val 65620"/>
              <a:gd name="adj2" fmla="val 50694"/>
            </a:avLst>
          </a:prstGeom>
          <a:solidFill>
            <a:srgbClr val="1822CD"/>
          </a:solidFill>
          <a:ln w="9525">
            <a:solidFill>
              <a:schemeClr val="tx1"/>
            </a:solidFill>
            <a:miter lim="800000"/>
            <a:headEnd/>
            <a:tailEnd/>
          </a:ln>
        </p:spPr>
        <p:txBody>
          <a:bodyPr wrap="none" lIns="91424" tIns="45712" rIns="91424" bIns="45712" anchor="ctr"/>
          <a:lstStyle/>
          <a:p>
            <a:endParaRPr lang="en-US"/>
          </a:p>
        </p:txBody>
      </p:sp>
      <p:sp>
        <p:nvSpPr>
          <p:cNvPr id="32843" name="Rectangle 122"/>
          <p:cNvSpPr>
            <a:spLocks noChangeArrowheads="1"/>
          </p:cNvSpPr>
          <p:nvPr/>
        </p:nvSpPr>
        <p:spPr bwMode="auto">
          <a:xfrm>
            <a:off x="300038" y="14271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2" rIns="91424" bIns="45712">
            <a:spAutoFit/>
          </a:bodyPr>
          <a:lstStyle/>
          <a:p>
            <a:endParaRPr lang="en-US"/>
          </a:p>
        </p:txBody>
      </p:sp>
      <p:sp>
        <p:nvSpPr>
          <p:cNvPr id="32848" name="Oval 5"/>
          <p:cNvSpPr>
            <a:spLocks noChangeAspect="1" noChangeArrowheads="1"/>
          </p:cNvSpPr>
          <p:nvPr/>
        </p:nvSpPr>
        <p:spPr bwMode="auto">
          <a:xfrm>
            <a:off x="1343027" y="5238216"/>
            <a:ext cx="1089025" cy="669925"/>
          </a:xfrm>
          <a:prstGeom prst="ellipse">
            <a:avLst/>
          </a:prstGeom>
          <a:solidFill>
            <a:schemeClr val="accent3">
              <a:lumMod val="75000"/>
            </a:schemeClr>
          </a:solidFill>
          <a:ln w="9525">
            <a:solidFill>
              <a:schemeClr val="tx1"/>
            </a:solidFill>
            <a:round/>
            <a:headEnd/>
            <a:tailEnd/>
          </a:ln>
        </p:spPr>
        <p:txBody>
          <a:bodyPr wrap="none" anchor="ctr"/>
          <a:lstStyle/>
          <a:p>
            <a:endParaRPr lang="en-US"/>
          </a:p>
        </p:txBody>
      </p:sp>
      <p:sp>
        <p:nvSpPr>
          <p:cNvPr id="32849" name="Line 6"/>
          <p:cNvSpPr>
            <a:spLocks noChangeAspect="1" noChangeShapeType="1"/>
          </p:cNvSpPr>
          <p:nvPr/>
        </p:nvSpPr>
        <p:spPr bwMode="auto">
          <a:xfrm flipH="1" flipV="1">
            <a:off x="1929425" y="5321957"/>
            <a:ext cx="251313"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50" name="Line 7"/>
          <p:cNvSpPr>
            <a:spLocks noChangeAspect="1" noChangeShapeType="1"/>
          </p:cNvSpPr>
          <p:nvPr/>
        </p:nvSpPr>
        <p:spPr bwMode="auto">
          <a:xfrm flipH="1" flipV="1">
            <a:off x="1929425" y="5321957"/>
            <a:ext cx="83771"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51" name="Line 8"/>
          <p:cNvSpPr>
            <a:spLocks noChangeAspect="1" noChangeShapeType="1"/>
          </p:cNvSpPr>
          <p:nvPr/>
        </p:nvSpPr>
        <p:spPr bwMode="auto">
          <a:xfrm flipV="1">
            <a:off x="1761883" y="5321957"/>
            <a:ext cx="167542"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52" name="Line 9"/>
          <p:cNvSpPr>
            <a:spLocks noChangeAspect="1" noChangeShapeType="1"/>
          </p:cNvSpPr>
          <p:nvPr/>
        </p:nvSpPr>
        <p:spPr bwMode="auto">
          <a:xfrm flipV="1">
            <a:off x="1594340" y="5321957"/>
            <a:ext cx="335085" cy="4187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53" name="Oval 10"/>
          <p:cNvSpPr>
            <a:spLocks noChangeAspect="1" noChangeArrowheads="1"/>
          </p:cNvSpPr>
          <p:nvPr/>
        </p:nvSpPr>
        <p:spPr bwMode="auto">
          <a:xfrm>
            <a:off x="1473919" y="5290554"/>
            <a:ext cx="837712" cy="334963"/>
          </a:xfrm>
          <a:prstGeom prst="ellipse">
            <a:avLst/>
          </a:prstGeom>
          <a:solidFill>
            <a:schemeClr val="bg1"/>
          </a:solidFill>
          <a:ln w="9525">
            <a:solidFill>
              <a:schemeClr val="tx1"/>
            </a:solidFill>
            <a:round/>
            <a:headEnd/>
            <a:tailEnd/>
          </a:ln>
        </p:spPr>
        <p:txBody>
          <a:bodyPr wrap="none" anchor="ctr"/>
          <a:lstStyle/>
          <a:p>
            <a:endParaRPr lang="en-US"/>
          </a:p>
        </p:txBody>
      </p:sp>
      <p:grpSp>
        <p:nvGrpSpPr>
          <p:cNvPr id="9" name="Group 11"/>
          <p:cNvGrpSpPr>
            <a:grpSpLocks noChangeAspect="1"/>
          </p:cNvGrpSpPr>
          <p:nvPr/>
        </p:nvGrpSpPr>
        <p:grpSpPr bwMode="auto">
          <a:xfrm>
            <a:off x="1515805" y="5683088"/>
            <a:ext cx="753940" cy="136079"/>
            <a:chOff x="1968" y="3648"/>
            <a:chExt cx="528" cy="96"/>
          </a:xfrm>
        </p:grpSpPr>
        <p:sp>
          <p:nvSpPr>
            <p:cNvPr id="32855" name="Oval 12"/>
            <p:cNvSpPr>
              <a:spLocks noChangeAspect="1" noChangeArrowheads="1"/>
            </p:cNvSpPr>
            <p:nvPr/>
          </p:nvSpPr>
          <p:spPr bwMode="auto">
            <a:xfrm>
              <a:off x="1968"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56" name="Oval 13"/>
            <p:cNvSpPr>
              <a:spLocks noChangeAspect="1" noChangeArrowheads="1"/>
            </p:cNvSpPr>
            <p:nvPr/>
          </p:nvSpPr>
          <p:spPr bwMode="auto">
            <a:xfrm>
              <a:off x="2112"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57" name="Oval 14"/>
            <p:cNvSpPr>
              <a:spLocks noChangeAspect="1" noChangeArrowheads="1"/>
            </p:cNvSpPr>
            <p:nvPr/>
          </p:nvSpPr>
          <p:spPr bwMode="auto">
            <a:xfrm>
              <a:off x="2256" y="3648"/>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32858" name="Oval 15"/>
            <p:cNvSpPr>
              <a:spLocks noChangeAspect="1" noChangeArrowheads="1"/>
            </p:cNvSpPr>
            <p:nvPr/>
          </p:nvSpPr>
          <p:spPr bwMode="auto">
            <a:xfrm>
              <a:off x="2400" y="3648"/>
              <a:ext cx="96" cy="96"/>
            </a:xfrm>
            <a:prstGeom prst="ellipse">
              <a:avLst/>
            </a:prstGeom>
            <a:solidFill>
              <a:schemeClr val="bg1"/>
            </a:solidFill>
            <a:ln w="9525">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2888804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smtClean="0"/>
              <a:t>Intel compilers with Intel MPI on Intel Xeon PhiTM (MIC)</a:t>
            </a:r>
          </a:p>
          <a:p>
            <a:r>
              <a:rPr lang="en-US" smtClean="0"/>
              <a:t>GPI with Intel Linux x86_64 InfiniBand clusters</a:t>
            </a:r>
          </a:p>
          <a:p>
            <a:r>
              <a:rPr lang="en-US" smtClean="0"/>
              <a:t>IBM BG/Q and Power 7 Linux with IBM XL compilers</a:t>
            </a:r>
          </a:p>
          <a:p>
            <a:r>
              <a:rPr lang="en-US" smtClean="0"/>
              <a:t>NVIDIA Kepler K20 with CUDA 5.5 with NVCC</a:t>
            </a:r>
          </a:p>
          <a:p>
            <a:r>
              <a:rPr lang="en-US" smtClean="0"/>
              <a:t>Fujitsu Fortran/C/C++ MPI compilers on the K computer</a:t>
            </a:r>
          </a:p>
          <a:p>
            <a:r>
              <a:rPr lang="en-US" smtClean="0"/>
              <a:t>PGI compilers with OpenACC support on NVIDIA systsems</a:t>
            </a:r>
          </a:p>
          <a:p>
            <a:r>
              <a:rPr lang="en-US" smtClean="0"/>
              <a:t>Cray CX30 Sandybridge Linux systems with Intel compilers</a:t>
            </a:r>
          </a:p>
          <a:p>
            <a:r>
              <a:rPr lang="en-US" smtClean="0"/>
              <a:t>AMD OpenCL libs with GNU on AMD Fusion cluster</a:t>
            </a:r>
          </a:p>
          <a:p>
            <a:r>
              <a:rPr lang="en-US" smtClean="0"/>
              <a:t>MPC compilers on TGCC Curie system (Bull, Linux x86_64)</a:t>
            </a:r>
          </a:p>
          <a:p>
            <a:r>
              <a:rPr lang="en-US" smtClean="0"/>
              <a:t>GNU on ARM Linux clusters (MontBlanc, Beacon, Stampede)</a:t>
            </a:r>
          </a:p>
          <a:p>
            <a:r>
              <a:rPr lang="en-US" smtClean="0"/>
              <a:t>Cray CCE compilers with OpenACC on Cray XK6, XK7</a:t>
            </a:r>
          </a:p>
          <a:p>
            <a:r>
              <a:rPr lang="en-US" smtClean="0"/>
              <a:t>Microsoft MPI w/ Mingw compilers on Windows Azure</a:t>
            </a:r>
          </a:p>
          <a:p>
            <a:r>
              <a:rPr lang="en-US" smtClean="0"/>
              <a:t>LLVM and GNU compilers under Mac OS X, IBM BG/Q</a:t>
            </a:r>
          </a:p>
          <a:p>
            <a:endParaRPr lang="en-US" dirty="0"/>
          </a:p>
        </p:txBody>
      </p:sp>
      <p:sp>
        <p:nvSpPr>
          <p:cNvPr id="2" name="Title 1"/>
          <p:cNvSpPr>
            <a:spLocks noGrp="1"/>
          </p:cNvSpPr>
          <p:nvPr>
            <p:ph type="title"/>
          </p:nvPr>
        </p:nvSpPr>
        <p:spPr/>
        <p:txBody>
          <a:bodyPr/>
          <a:lstStyle/>
          <a:p>
            <a:r>
              <a:rPr lang="en-US" smtClean="0"/>
              <a:t>TAU Availability on New Systems</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40</a:t>
            </a:fld>
            <a:endParaRPr lang="en-US"/>
          </a:p>
        </p:txBody>
      </p:sp>
    </p:spTree>
    <p:extLst>
      <p:ext uri="{BB962C8B-B14F-4D97-AF65-F5344CB8AC3E}">
        <p14:creationId xmlns:p14="http://schemas.microsoft.com/office/powerpoint/2010/main" val="141283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Content Placeholder 19"/>
          <p:cNvSpPr>
            <a:spLocks noGrp="1"/>
          </p:cNvSpPr>
          <p:nvPr>
            <p:ph idx="1"/>
          </p:nvPr>
        </p:nvSpPr>
        <p:spPr/>
        <p:txBody>
          <a:bodyPr>
            <a:normAutofit fontScale="85000" lnSpcReduction="10000"/>
          </a:bodyPr>
          <a:lstStyle/>
          <a:p>
            <a:r>
              <a:rPr lang="en-US" smtClean="0"/>
              <a:t>Large performance data presents interpretation challenges</a:t>
            </a:r>
          </a:p>
          <a:p>
            <a:r>
              <a:rPr lang="en-US" smtClean="0"/>
              <a:t>Visualization aids in data exploration and pattern analysis</a:t>
            </a:r>
          </a:p>
          <a:p>
            <a:pPr lvl="1"/>
            <a:r>
              <a:rPr lang="en-US" smtClean="0"/>
              <a:t>3D visualization can help in identifying relations</a:t>
            </a:r>
            <a:br>
              <a:rPr lang="en-US" smtClean="0"/>
            </a:br>
            <a:r>
              <a:rPr lang="en-US" smtClean="0"/>
              <a:t>between events/metrics</a:t>
            </a:r>
          </a:p>
          <a:p>
            <a:r>
              <a:rPr lang="en-US" smtClean="0"/>
              <a:t>Existing tools provide</a:t>
            </a:r>
            <a:br>
              <a:rPr lang="en-US" smtClean="0"/>
            </a:br>
            <a:r>
              <a:rPr lang="ja-JP" altLang="en-US" smtClean="0"/>
              <a:t>“</a:t>
            </a:r>
            <a:r>
              <a:rPr lang="en-US" altLang="ja-JP" smtClean="0"/>
              <a:t>canned</a:t>
            </a:r>
            <a:r>
              <a:rPr lang="ja-JP" altLang="en-US" smtClean="0"/>
              <a:t>”</a:t>
            </a:r>
            <a:r>
              <a:rPr lang="en-US" altLang="ja-JP" smtClean="0"/>
              <a:t> views</a:t>
            </a:r>
          </a:p>
          <a:p>
            <a:pPr lvl="1"/>
            <a:r>
              <a:rPr lang="en-US" smtClean="0"/>
              <a:t>TAU provides a few</a:t>
            </a:r>
            <a:br>
              <a:rPr lang="en-US" smtClean="0"/>
            </a:br>
            <a:r>
              <a:rPr lang="en-US" smtClean="0"/>
              <a:t>2D: bargraph, histogram</a:t>
            </a:r>
            <a:br>
              <a:rPr lang="en-US" smtClean="0"/>
            </a:br>
            <a:r>
              <a:rPr lang="en-US" smtClean="0"/>
              <a:t>3D: full profile, correlation</a:t>
            </a:r>
          </a:p>
          <a:p>
            <a:r>
              <a:rPr lang="en-US" smtClean="0"/>
              <a:t>Developing new visualizations is a challenge</a:t>
            </a:r>
          </a:p>
          <a:p>
            <a:pPr lvl="1"/>
            <a:r>
              <a:rPr lang="en-US" smtClean="0"/>
              <a:t>Strategy 1: Create new view for each problem</a:t>
            </a:r>
          </a:p>
          <a:p>
            <a:pPr lvl="1"/>
            <a:r>
              <a:rPr lang="en-US" smtClean="0"/>
              <a:t>Strategy 2: Use external visualization environment</a:t>
            </a:r>
          </a:p>
          <a:p>
            <a:r>
              <a:rPr lang="en-US" smtClean="0"/>
              <a:t>Provide high-level support to use within existing framework</a:t>
            </a:r>
            <a:endParaRPr lang="en-US"/>
          </a:p>
        </p:txBody>
      </p:sp>
      <p:sp>
        <p:nvSpPr>
          <p:cNvPr id="176129" name="Title 1"/>
          <p:cNvSpPr>
            <a:spLocks noGrp="1"/>
          </p:cNvSpPr>
          <p:nvPr>
            <p:ph type="title"/>
          </p:nvPr>
        </p:nvSpPr>
        <p:spPr/>
        <p:txBody>
          <a:bodyPr/>
          <a:lstStyle/>
          <a:p>
            <a:r>
              <a:rPr lang="en-US" dirty="0" smtClean="0"/>
              <a:t>Performance Visualization</a:t>
            </a:r>
            <a:endParaRPr lang="en-US" dirty="0"/>
          </a:p>
        </p:txBody>
      </p:sp>
      <p:pic>
        <p:nvPicPr>
          <p:cNvPr id="176131" name="Picture 8" descr="&#10;blah-2.jpg                                                     001FF26EMacintosh HD                   C156AA62:"/>
          <p:cNvPicPr>
            <a:picLocks noChangeAspect="1" noChangeArrowheads="1"/>
          </p:cNvPicPr>
          <p:nvPr/>
        </p:nvPicPr>
        <p:blipFill>
          <a:blip r:embed="rId2"/>
          <a:srcRect b="6334"/>
          <a:stretch>
            <a:fillRect/>
          </a:stretch>
        </p:blipFill>
        <p:spPr bwMode="auto">
          <a:xfrm>
            <a:off x="7165975" y="3649663"/>
            <a:ext cx="1749425" cy="1704975"/>
          </a:xfrm>
          <a:prstGeom prst="rect">
            <a:avLst/>
          </a:prstGeom>
          <a:noFill/>
          <a:ln w="9525">
            <a:noFill/>
            <a:miter lim="800000"/>
            <a:headEnd/>
            <a:tailEnd/>
          </a:ln>
        </p:spPr>
      </p:pic>
      <p:pic>
        <p:nvPicPr>
          <p:cNvPr id="176132" name="Picture 10" descr="&#10;blah-4.jpg                                                     001FF26EMacintosh HD                   C156AA62:"/>
          <p:cNvPicPr>
            <a:picLocks noChangeAspect="1" noChangeArrowheads="1"/>
          </p:cNvPicPr>
          <p:nvPr/>
        </p:nvPicPr>
        <p:blipFill>
          <a:blip r:embed="rId3"/>
          <a:srcRect/>
          <a:stretch>
            <a:fillRect/>
          </a:stretch>
        </p:blipFill>
        <p:spPr bwMode="auto">
          <a:xfrm>
            <a:off x="7173913" y="1874838"/>
            <a:ext cx="1741487" cy="1744662"/>
          </a:xfrm>
          <a:prstGeom prst="rect">
            <a:avLst/>
          </a:prstGeom>
          <a:noFill/>
          <a:ln w="9525">
            <a:noFill/>
            <a:miter lim="800000"/>
            <a:headEnd/>
            <a:tailEnd/>
          </a:ln>
        </p:spPr>
      </p:pic>
      <p:cxnSp>
        <p:nvCxnSpPr>
          <p:cNvPr id="176133" name="Straight Arrow Connector 11"/>
          <p:cNvCxnSpPr>
            <a:cxnSpLocks noChangeShapeType="1"/>
          </p:cNvCxnSpPr>
          <p:nvPr/>
        </p:nvCxnSpPr>
        <p:spPr bwMode="auto">
          <a:xfrm flipV="1">
            <a:off x="6737350" y="2913063"/>
            <a:ext cx="420688" cy="682625"/>
          </a:xfrm>
          <a:prstGeom prst="straightConnector1">
            <a:avLst/>
          </a:prstGeom>
          <a:noFill/>
          <a:ln w="28575">
            <a:solidFill>
              <a:srgbClr val="000000"/>
            </a:solidFill>
            <a:round/>
            <a:headEnd/>
            <a:tailEnd type="arrow" w="med" len="med"/>
          </a:ln>
        </p:spPr>
      </p:cxnSp>
      <p:cxnSp>
        <p:nvCxnSpPr>
          <p:cNvPr id="176134" name="Straight Arrow Connector 13"/>
          <p:cNvCxnSpPr>
            <a:cxnSpLocks noChangeShapeType="1"/>
          </p:cNvCxnSpPr>
          <p:nvPr/>
        </p:nvCxnSpPr>
        <p:spPr bwMode="auto">
          <a:xfrm rot="16200000" flipH="1">
            <a:off x="6498432" y="3834606"/>
            <a:ext cx="906462" cy="428625"/>
          </a:xfrm>
          <a:prstGeom prst="straightConnector1">
            <a:avLst/>
          </a:prstGeom>
          <a:noFill/>
          <a:ln w="28575">
            <a:solidFill>
              <a:srgbClr val="000000"/>
            </a:solidFill>
            <a:round/>
            <a:headEnd/>
            <a:tailEnd type="arrow" w="med" len="med"/>
          </a:ln>
        </p:spPr>
      </p:cxnSp>
      <p:pic>
        <p:nvPicPr>
          <p:cNvPr id="176135" name="Picture 18"/>
          <p:cNvPicPr>
            <a:picLocks noChangeAspect="1"/>
          </p:cNvPicPr>
          <p:nvPr/>
        </p:nvPicPr>
        <p:blipFill>
          <a:blip r:embed="rId4"/>
          <a:srcRect/>
          <a:stretch>
            <a:fillRect/>
          </a:stretch>
        </p:blipFill>
        <p:spPr bwMode="auto">
          <a:xfrm>
            <a:off x="4495800" y="2760663"/>
            <a:ext cx="2239963" cy="1582737"/>
          </a:xfrm>
          <a:prstGeom prst="rect">
            <a:avLst/>
          </a:prstGeom>
          <a:noFill/>
          <a:ln w="9525">
            <a:noFill/>
            <a:miter lim="800000"/>
            <a:headEnd/>
            <a:tailEnd/>
          </a:ln>
        </p:spPr>
      </p:pic>
      <p:sp>
        <p:nvSpPr>
          <p:cNvPr id="9" name="Footer Placeholder 1"/>
          <p:cNvSpPr>
            <a:spLocks noGrp="1"/>
          </p:cNvSpPr>
          <p:nvPr>
            <p:ph type="ftr" sz="quarter" idx="11"/>
          </p:nvPr>
        </p:nvSpPr>
        <p:spPr>
          <a:xfrm>
            <a:off x="0" y="6369050"/>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10" name="Slide Number Placeholder 2"/>
          <p:cNvSpPr>
            <a:spLocks noGrp="1"/>
          </p:cNvSpPr>
          <p:nvPr>
            <p:ph type="sldNum" sz="quarter" idx="12"/>
          </p:nvPr>
        </p:nvSpPr>
        <p:spPr>
          <a:xfrm>
            <a:off x="6553200" y="6369050"/>
            <a:ext cx="2133600" cy="488950"/>
          </a:xfrm>
        </p:spPr>
        <p:txBody>
          <a:bodyPr/>
          <a:lstStyle/>
          <a:p>
            <a:pPr>
              <a:defRPr/>
            </a:pPr>
            <a:fld id="{F8E865A7-7678-F840-B2ED-A6879803B906}" type="slidenum">
              <a:rPr lang="en-US" smtClean="0"/>
              <a:pPr>
                <a:defRPr/>
              </a:pPr>
              <a:t>41</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Content Placeholder 2"/>
          <p:cNvSpPr>
            <a:spLocks noGrp="1"/>
          </p:cNvSpPr>
          <p:nvPr>
            <p:ph idx="1"/>
          </p:nvPr>
        </p:nvSpPr>
        <p:spPr>
          <a:xfrm>
            <a:off x="238125" y="4343400"/>
            <a:ext cx="8905875" cy="2032853"/>
          </a:xfrm>
        </p:spPr>
        <p:txBody>
          <a:bodyPr>
            <a:normAutofit fontScale="85000" lnSpcReduction="10000"/>
          </a:bodyPr>
          <a:lstStyle/>
          <a:p>
            <a:r>
              <a:rPr lang="en-US" dirty="0" smtClean="0"/>
              <a:t>User defines visualization</a:t>
            </a:r>
          </a:p>
          <a:p>
            <a:pPr lvl="1"/>
            <a:r>
              <a:rPr lang="en-US" dirty="0" smtClean="0"/>
              <a:t>Based on performance data model</a:t>
            </a:r>
          </a:p>
          <a:p>
            <a:r>
              <a:rPr lang="en-US" dirty="0" smtClean="0"/>
              <a:t>Specifies layout based on events, metrics, and metadata</a:t>
            </a:r>
          </a:p>
          <a:p>
            <a:r>
              <a:rPr lang="en-US" dirty="0" smtClean="0"/>
              <a:t>UI provides control of data binding and visualization</a:t>
            </a:r>
            <a:endParaRPr lang="en-US" dirty="0"/>
          </a:p>
        </p:txBody>
      </p:sp>
      <p:sp>
        <p:nvSpPr>
          <p:cNvPr id="177153" name="Title 1"/>
          <p:cNvSpPr>
            <a:spLocks noGrp="1"/>
          </p:cNvSpPr>
          <p:nvPr>
            <p:ph type="title"/>
          </p:nvPr>
        </p:nvSpPr>
        <p:spPr/>
        <p:txBody>
          <a:bodyPr>
            <a:normAutofit fontScale="90000"/>
          </a:bodyPr>
          <a:lstStyle/>
          <a:p>
            <a:r>
              <a:rPr lang="en-US" dirty="0" smtClean="0"/>
              <a:t>Extending Visualization Support in Profile Tool</a:t>
            </a:r>
            <a:endParaRPr lang="en-US" dirty="0"/>
          </a:p>
        </p:txBody>
      </p:sp>
      <p:pic>
        <p:nvPicPr>
          <p:cNvPr id="177155" name="Picture 5"/>
          <p:cNvPicPr>
            <a:picLocks noChangeAspect="1" noChangeArrowheads="1"/>
          </p:cNvPicPr>
          <p:nvPr/>
        </p:nvPicPr>
        <p:blipFill>
          <a:blip r:embed="rId2"/>
          <a:srcRect/>
          <a:stretch>
            <a:fillRect/>
          </a:stretch>
        </p:blipFill>
        <p:spPr bwMode="auto">
          <a:xfrm>
            <a:off x="592138" y="914400"/>
            <a:ext cx="7975600" cy="3411538"/>
          </a:xfrm>
          <a:prstGeom prst="rect">
            <a:avLst/>
          </a:prstGeom>
          <a:noFill/>
          <a:ln w="9525">
            <a:noFill/>
            <a:miter lim="800000"/>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42</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p:cNvSpPr>
            <a:spLocks noGrp="1"/>
          </p:cNvSpPr>
          <p:nvPr>
            <p:ph type="title"/>
          </p:nvPr>
        </p:nvSpPr>
        <p:spPr/>
        <p:txBody>
          <a:bodyPr/>
          <a:lstStyle/>
          <a:p>
            <a:r>
              <a:rPr lang="en-US">
                <a:ea typeface="ＭＳ Ｐゴシック" charset="-128"/>
                <a:cs typeface="ＭＳ Ｐゴシック" charset="-128"/>
              </a:rPr>
              <a:t>Using Process Topology Metadata</a:t>
            </a:r>
          </a:p>
        </p:txBody>
      </p:sp>
      <p:sp>
        <p:nvSpPr>
          <p:cNvPr id="3" name="Content Placeholder 2"/>
          <p:cNvSpPr>
            <a:spLocks noGrp="1"/>
          </p:cNvSpPr>
          <p:nvPr>
            <p:ph idx="1"/>
          </p:nvPr>
        </p:nvSpPr>
        <p:spPr>
          <a:xfrm>
            <a:off x="152400" y="900113"/>
            <a:ext cx="8991600" cy="5659437"/>
          </a:xfrm>
        </p:spPr>
        <p:txBody>
          <a:bodyPr>
            <a:normAutofit fontScale="85000" lnSpcReduction="20000"/>
          </a:bodyPr>
          <a:lstStyle/>
          <a:p>
            <a:pPr>
              <a:defRPr/>
            </a:pPr>
            <a:r>
              <a:rPr lang="en-US" dirty="0" smtClean="0"/>
              <a:t>Inspired by the </a:t>
            </a:r>
            <a:r>
              <a:rPr lang="en-US" dirty="0" err="1" smtClean="0"/>
              <a:t>Scalasca</a:t>
            </a:r>
            <a:r>
              <a:rPr lang="en-US" dirty="0" smtClean="0"/>
              <a:t> CUBE topology display</a:t>
            </a:r>
          </a:p>
          <a:p>
            <a:pPr>
              <a:defRPr/>
            </a:pPr>
            <a:r>
              <a:rPr lang="en-US" dirty="0" smtClean="0"/>
              <a:t>Each point represents a thread of execution (MPI process)</a:t>
            </a:r>
          </a:p>
          <a:p>
            <a:pPr lvl="1">
              <a:defRPr/>
            </a:pPr>
            <a:r>
              <a:rPr lang="en-US" dirty="0" smtClean="0"/>
              <a:t>Positioned according to the Cartesian (</a:t>
            </a:r>
            <a:r>
              <a:rPr lang="en-US" dirty="0" err="1" smtClean="0"/>
              <a:t>x,y,z,t</a:t>
            </a:r>
            <a:r>
              <a:rPr lang="en-US" dirty="0" smtClean="0"/>
              <a:t>) coordinates</a:t>
            </a:r>
          </a:p>
          <a:p>
            <a:pPr>
              <a:defRPr/>
            </a:pPr>
            <a:r>
              <a:rPr lang="en-US" dirty="0" smtClean="0"/>
              <a:t>Color is determined by</a:t>
            </a:r>
            <a:br>
              <a:rPr lang="en-US" dirty="0" smtClean="0"/>
            </a:br>
            <a:r>
              <a:rPr lang="en-US" dirty="0" smtClean="0"/>
              <a:t>selected event/metric value</a:t>
            </a:r>
          </a:p>
          <a:p>
            <a:pPr>
              <a:defRPr/>
            </a:pPr>
            <a:r>
              <a:rPr lang="en-US" dirty="0" smtClean="0"/>
              <a:t>Topology information can</a:t>
            </a:r>
            <a:br>
              <a:rPr lang="en-US" dirty="0" smtClean="0"/>
            </a:br>
            <a:r>
              <a:rPr lang="en-US" dirty="0" smtClean="0"/>
              <a:t>be recorded in TAU metadata</a:t>
            </a:r>
          </a:p>
          <a:p>
            <a:pPr>
              <a:defRPr/>
            </a:pPr>
            <a:r>
              <a:rPr lang="en-US" dirty="0" err="1" smtClean="0"/>
              <a:t>ParaProf</a:t>
            </a:r>
            <a:r>
              <a:rPr lang="en-US" dirty="0" smtClean="0"/>
              <a:t> reads metadata</a:t>
            </a:r>
            <a:br>
              <a:rPr lang="en-US" dirty="0" smtClean="0"/>
            </a:br>
            <a:r>
              <a:rPr lang="en-US" dirty="0" smtClean="0"/>
              <a:t>to determine topology and</a:t>
            </a:r>
            <a:br>
              <a:rPr lang="en-US" dirty="0" smtClean="0"/>
            </a:br>
            <a:r>
              <a:rPr lang="en-US" dirty="0" smtClean="0"/>
              <a:t>create layout</a:t>
            </a:r>
          </a:p>
          <a:p>
            <a:pPr>
              <a:defRPr/>
            </a:pPr>
            <a:r>
              <a:rPr lang="en-US" dirty="0" smtClean="0"/>
              <a:t>Sweep3D is a 3D neutron</a:t>
            </a:r>
            <a:br>
              <a:rPr lang="en-US" dirty="0" smtClean="0"/>
            </a:br>
            <a:r>
              <a:rPr lang="en-US" dirty="0" smtClean="0"/>
              <a:t>transport application</a:t>
            </a:r>
          </a:p>
          <a:p>
            <a:pPr lvl="1">
              <a:defRPr/>
            </a:pPr>
            <a:r>
              <a:rPr lang="en-US" dirty="0" smtClean="0"/>
              <a:t>16K run on BG/P</a:t>
            </a:r>
          </a:p>
          <a:p>
            <a:pPr lvl="1">
              <a:defRPr/>
            </a:pPr>
            <a:r>
              <a:rPr lang="en-US" dirty="0" smtClean="0"/>
              <a:t>Color is exclusive time in the “sweep” function</a:t>
            </a:r>
          </a:p>
        </p:txBody>
      </p:sp>
      <p:pic>
        <p:nvPicPr>
          <p:cNvPr id="178179" name="Picture 5"/>
          <p:cNvPicPr>
            <a:picLocks noChangeAspect="1" noChangeArrowheads="1"/>
          </p:cNvPicPr>
          <p:nvPr/>
        </p:nvPicPr>
        <p:blipFill>
          <a:blip r:embed="rId2"/>
          <a:srcRect l="2021" t="7379" b="4217"/>
          <a:stretch>
            <a:fillRect/>
          </a:stretch>
        </p:blipFill>
        <p:spPr bwMode="auto">
          <a:xfrm>
            <a:off x="4710285" y="2835688"/>
            <a:ext cx="4397203" cy="2534582"/>
          </a:xfrm>
          <a:prstGeom prst="rect">
            <a:avLst/>
          </a:prstGeom>
          <a:noFill/>
          <a:ln w="9525">
            <a:noFill/>
            <a:miter lim="800000"/>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43</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itle 13"/>
          <p:cNvSpPr>
            <a:spLocks noGrp="1"/>
          </p:cNvSpPr>
          <p:nvPr>
            <p:ph type="title"/>
          </p:nvPr>
        </p:nvSpPr>
        <p:spPr/>
        <p:txBody>
          <a:bodyPr/>
          <a:lstStyle/>
          <a:p>
            <a:r>
              <a:rPr lang="en-US">
                <a:ea typeface="ＭＳ Ｐゴシック" charset="-128"/>
                <a:cs typeface="ＭＳ Ｐゴシック" charset="-128"/>
              </a:rPr>
              <a:t>Topology Control UI</a:t>
            </a:r>
          </a:p>
        </p:txBody>
      </p:sp>
      <p:sp>
        <p:nvSpPr>
          <p:cNvPr id="179202" name="Content Placeholder 14"/>
          <p:cNvSpPr>
            <a:spLocks noGrp="1"/>
          </p:cNvSpPr>
          <p:nvPr>
            <p:ph idx="1"/>
          </p:nvPr>
        </p:nvSpPr>
        <p:spPr>
          <a:xfrm>
            <a:off x="152400" y="900113"/>
            <a:ext cx="8991600" cy="5659437"/>
          </a:xfrm>
        </p:spPr>
        <p:txBody>
          <a:bodyPr/>
          <a:lstStyle/>
          <a:p>
            <a:r>
              <a:rPr lang="en-US" sz="2200" i="1">
                <a:ea typeface="ＭＳ Ｐゴシック" charset="-128"/>
                <a:cs typeface="ＭＳ Ｐゴシック" charset="-128"/>
              </a:rPr>
              <a:t>Layout</a:t>
            </a:r>
            <a:r>
              <a:rPr lang="en-US" sz="2200">
                <a:ea typeface="ＭＳ Ｐゴシック" charset="-128"/>
                <a:cs typeface="ＭＳ Ｐゴシック" charset="-128"/>
              </a:rPr>
              <a:t> tab allows</a:t>
            </a:r>
            <a:br>
              <a:rPr lang="en-US" sz="2200">
                <a:ea typeface="ＭＳ Ｐゴシック" charset="-128"/>
                <a:cs typeface="ＭＳ Ｐゴシック" charset="-128"/>
              </a:rPr>
            </a:br>
            <a:r>
              <a:rPr lang="en-US" sz="2200">
                <a:ea typeface="ＭＳ Ｐゴシック" charset="-128"/>
                <a:cs typeface="ＭＳ Ｐゴシック" charset="-128"/>
              </a:rPr>
              <a:t>customization of the</a:t>
            </a:r>
            <a:br>
              <a:rPr lang="en-US" sz="2200">
                <a:ea typeface="ＭＳ Ｐゴシック" charset="-128"/>
                <a:cs typeface="ＭＳ Ｐゴシック" charset="-128"/>
              </a:rPr>
            </a:br>
            <a:r>
              <a:rPr lang="en-US" sz="2200">
                <a:ea typeface="ＭＳ Ｐゴシック" charset="-128"/>
                <a:cs typeface="ＭＳ Ｐゴシック" charset="-128"/>
              </a:rPr>
              <a:t>position and visibility</a:t>
            </a:r>
            <a:br>
              <a:rPr lang="en-US" sz="2200">
                <a:ea typeface="ＭＳ Ｐゴシック" charset="-128"/>
                <a:cs typeface="ＭＳ Ｐゴシック" charset="-128"/>
              </a:rPr>
            </a:br>
            <a:r>
              <a:rPr lang="en-US" sz="2200">
                <a:ea typeface="ＭＳ Ｐゴシック" charset="-128"/>
                <a:cs typeface="ＭＳ Ｐゴシック" charset="-128"/>
              </a:rPr>
              <a:t>of data points</a:t>
            </a:r>
          </a:p>
          <a:p>
            <a:r>
              <a:rPr lang="en-US" sz="2200">
                <a:ea typeface="ＭＳ Ｐゴシック" charset="-128"/>
                <a:cs typeface="ＭＳ Ｐゴシック" charset="-128"/>
              </a:rPr>
              <a:t>Performance</a:t>
            </a:r>
            <a:br>
              <a:rPr lang="en-US" sz="2200">
                <a:ea typeface="ＭＳ Ｐゴシック" charset="-128"/>
                <a:cs typeface="ＭＳ Ｐゴシック" charset="-128"/>
              </a:rPr>
            </a:br>
            <a:r>
              <a:rPr lang="en-US" sz="2200">
                <a:ea typeface="ＭＳ Ｐゴシック" charset="-128"/>
                <a:cs typeface="ＭＳ Ｐゴシック" charset="-128"/>
              </a:rPr>
              <a:t>event/metric data</a:t>
            </a:r>
            <a:br>
              <a:rPr lang="en-US" sz="2200">
                <a:ea typeface="ＭＳ Ｐゴシック" charset="-128"/>
                <a:cs typeface="ＭＳ Ｐゴシック" charset="-128"/>
              </a:rPr>
            </a:br>
            <a:r>
              <a:rPr lang="en-US" sz="2200">
                <a:ea typeface="ＭＳ Ｐゴシック" charset="-128"/>
                <a:cs typeface="ＭＳ Ｐゴシック" charset="-128"/>
              </a:rPr>
              <a:t>used to define color</a:t>
            </a:r>
            <a:br>
              <a:rPr lang="en-US" sz="2200">
                <a:ea typeface="ＭＳ Ｐゴシック" charset="-128"/>
                <a:cs typeface="ＭＳ Ｐゴシック" charset="-128"/>
              </a:rPr>
            </a:br>
            <a:r>
              <a:rPr lang="en-US" sz="2200">
                <a:ea typeface="ＭＳ Ｐゴシック" charset="-128"/>
                <a:cs typeface="ＭＳ Ｐゴシック" charset="-128"/>
              </a:rPr>
              <a:t>and position is selected</a:t>
            </a:r>
            <a:br>
              <a:rPr lang="en-US" sz="2200">
                <a:ea typeface="ＭＳ Ｐゴシック" charset="-128"/>
                <a:cs typeface="ＭＳ Ｐゴシック" charset="-128"/>
              </a:rPr>
            </a:br>
            <a:r>
              <a:rPr lang="en-US" sz="2200">
                <a:ea typeface="ＭＳ Ｐゴシック" charset="-128"/>
                <a:cs typeface="ＭＳ Ｐゴシック" charset="-128"/>
              </a:rPr>
              <a:t>in the </a:t>
            </a:r>
            <a:r>
              <a:rPr lang="en-US" sz="2200" i="1">
                <a:ea typeface="ＭＳ Ｐゴシック" charset="-128"/>
                <a:cs typeface="ＭＳ Ｐゴシック" charset="-128"/>
              </a:rPr>
              <a:t>Event</a:t>
            </a:r>
            <a:r>
              <a:rPr lang="en-US" sz="2200">
                <a:ea typeface="ＭＳ Ｐゴシック" charset="-128"/>
                <a:cs typeface="ＭＳ Ｐゴシック" charset="-128"/>
              </a:rPr>
              <a:t> tab</a:t>
            </a:r>
          </a:p>
          <a:p>
            <a:r>
              <a:rPr lang="en-US" sz="2200">
                <a:ea typeface="ＭＳ Ｐゴシック" charset="-128"/>
                <a:cs typeface="ＭＳ Ｐゴシック" charset="-128"/>
              </a:rPr>
              <a:t>Additional rendering</a:t>
            </a:r>
            <a:br>
              <a:rPr lang="en-US" sz="2200">
                <a:ea typeface="ＭＳ Ｐゴシック" charset="-128"/>
                <a:cs typeface="ＭＳ Ｐゴシック" charset="-128"/>
              </a:rPr>
            </a:br>
            <a:r>
              <a:rPr lang="en-US" sz="2200">
                <a:ea typeface="ＭＳ Ｐゴシック" charset="-128"/>
                <a:cs typeface="ＭＳ Ｐゴシック" charset="-128"/>
              </a:rPr>
              <a:t>options, such as color</a:t>
            </a:r>
            <a:br>
              <a:rPr lang="en-US" sz="2200">
                <a:ea typeface="ＭＳ Ｐゴシック" charset="-128"/>
                <a:cs typeface="ＭＳ Ｐゴシック" charset="-128"/>
              </a:rPr>
            </a:br>
            <a:r>
              <a:rPr lang="en-US" sz="2200">
                <a:ea typeface="ＭＳ Ｐゴシック" charset="-128"/>
                <a:cs typeface="ＭＳ Ｐゴシック" charset="-128"/>
              </a:rPr>
              <a:t>scale and point size are</a:t>
            </a:r>
            <a:br>
              <a:rPr lang="en-US" sz="2200">
                <a:ea typeface="ＭＳ Ｐゴシック" charset="-128"/>
                <a:cs typeface="ＭＳ Ｐゴシック" charset="-128"/>
              </a:rPr>
            </a:br>
            <a:r>
              <a:rPr lang="en-US" sz="2200">
                <a:ea typeface="ＭＳ Ｐゴシック" charset="-128"/>
                <a:cs typeface="ＭＳ Ｐゴシック" charset="-128"/>
              </a:rPr>
              <a:t>available</a:t>
            </a:r>
          </a:p>
          <a:p>
            <a:r>
              <a:rPr lang="en-US" sz="2200">
                <a:ea typeface="ＭＳ Ｐゴシック" charset="-128"/>
                <a:cs typeface="ＭＳ Ｐゴシック" charset="-128"/>
              </a:rPr>
              <a:t>4k-core S3D run</a:t>
            </a:r>
            <a:br>
              <a:rPr lang="en-US" sz="2200">
                <a:ea typeface="ＭＳ Ｐゴシック" charset="-128"/>
                <a:cs typeface="ＭＳ Ｐゴシック" charset="-128"/>
              </a:rPr>
            </a:br>
            <a:r>
              <a:rPr lang="en-US" sz="2200">
                <a:ea typeface="ＭＳ Ｐゴシック" charset="-128"/>
                <a:cs typeface="ＭＳ Ｐゴシック" charset="-128"/>
              </a:rPr>
              <a:t>on BG/P</a:t>
            </a:r>
          </a:p>
          <a:p>
            <a:endParaRPr lang="en-US" sz="2200">
              <a:ea typeface="ＭＳ Ｐゴシック" charset="-128"/>
              <a:cs typeface="ＭＳ Ｐゴシック" charset="-128"/>
            </a:endParaRPr>
          </a:p>
        </p:txBody>
      </p:sp>
      <p:pic>
        <p:nvPicPr>
          <p:cNvPr id="179203" name="Picture 4"/>
          <p:cNvPicPr>
            <a:picLocks noChangeAspect="1" noChangeArrowheads="1"/>
          </p:cNvPicPr>
          <p:nvPr/>
        </p:nvPicPr>
        <p:blipFill>
          <a:blip r:embed="rId2"/>
          <a:srcRect/>
          <a:stretch>
            <a:fillRect/>
          </a:stretch>
        </p:blipFill>
        <p:spPr bwMode="auto">
          <a:xfrm>
            <a:off x="3505200" y="911226"/>
            <a:ext cx="4104132" cy="5394960"/>
          </a:xfrm>
          <a:prstGeom prst="rect">
            <a:avLst/>
          </a:prstGeom>
          <a:noFill/>
          <a:ln w="9525">
            <a:noFill/>
            <a:miter lim="800000"/>
            <a:headEnd/>
            <a:tailEnd/>
          </a:ln>
        </p:spPr>
      </p:pic>
      <p:sp>
        <p:nvSpPr>
          <p:cNvPr id="179204" name="Text Box 5"/>
          <p:cNvSpPr txBox="1">
            <a:spLocks noChangeArrowheads="1"/>
          </p:cNvSpPr>
          <p:nvPr/>
        </p:nvSpPr>
        <p:spPr bwMode="auto">
          <a:xfrm>
            <a:off x="7671816" y="2102994"/>
            <a:ext cx="1316736" cy="608076"/>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Hide points with values outside of the range</a:t>
            </a:r>
          </a:p>
        </p:txBody>
      </p:sp>
      <p:sp>
        <p:nvSpPr>
          <p:cNvPr id="179205" name="Text Box 6"/>
          <p:cNvSpPr txBox="1">
            <a:spLocks noChangeArrowheads="1"/>
          </p:cNvSpPr>
          <p:nvPr/>
        </p:nvSpPr>
        <p:spPr bwMode="auto">
          <a:xfrm>
            <a:off x="7661148" y="3020442"/>
            <a:ext cx="1336548" cy="419100"/>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Move both range sliders at once</a:t>
            </a:r>
          </a:p>
        </p:txBody>
      </p:sp>
      <p:sp>
        <p:nvSpPr>
          <p:cNvPr id="179206" name="Text Box 7"/>
          <p:cNvSpPr txBox="1">
            <a:spLocks noChangeArrowheads="1"/>
          </p:cNvSpPr>
          <p:nvPr/>
        </p:nvSpPr>
        <p:spPr bwMode="auto">
          <a:xfrm>
            <a:off x="7661148" y="3611754"/>
            <a:ext cx="1336548" cy="591312"/>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Show only points along the selected slice of an axis</a:t>
            </a:r>
          </a:p>
        </p:txBody>
      </p:sp>
      <p:sp>
        <p:nvSpPr>
          <p:cNvPr id="179207" name="Text Box 8"/>
          <p:cNvSpPr txBox="1">
            <a:spLocks noChangeArrowheads="1"/>
          </p:cNvSpPr>
          <p:nvPr/>
        </p:nvSpPr>
        <p:spPr bwMode="auto">
          <a:xfrm>
            <a:off x="7661148" y="4425570"/>
            <a:ext cx="1336548" cy="446532"/>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The average value of visible points.</a:t>
            </a:r>
          </a:p>
        </p:txBody>
      </p:sp>
      <p:sp>
        <p:nvSpPr>
          <p:cNvPr id="179208" name="Text Box 9"/>
          <p:cNvSpPr txBox="1">
            <a:spLocks noChangeArrowheads="1"/>
          </p:cNvSpPr>
          <p:nvPr/>
        </p:nvSpPr>
        <p:spPr bwMode="auto">
          <a:xfrm>
            <a:off x="7661148" y="4974210"/>
            <a:ext cx="1336548" cy="454152"/>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 pos="1447800" algn="l"/>
              </a:tabLst>
            </a:pPr>
            <a:r>
              <a:rPr lang="en-US" sz="1100">
                <a:solidFill>
                  <a:srgbClr val="000000"/>
                </a:solidFill>
                <a:latin typeface="Arial" charset="0"/>
              </a:rPr>
              <a:t>Select preset or custom layouts</a:t>
            </a:r>
          </a:p>
        </p:txBody>
      </p:sp>
      <p:sp>
        <p:nvSpPr>
          <p:cNvPr id="179209" name="Text Box 10"/>
          <p:cNvSpPr txBox="1">
            <a:spLocks noChangeArrowheads="1"/>
          </p:cNvSpPr>
          <p:nvPr/>
        </p:nvSpPr>
        <p:spPr bwMode="auto">
          <a:xfrm>
            <a:off x="7661148" y="5579238"/>
            <a:ext cx="1328928" cy="423672"/>
          </a:xfrm>
          <a:prstGeom prst="rect">
            <a:avLst/>
          </a:prstGeom>
          <a:solidFill>
            <a:srgbClr val="FFFFFF"/>
          </a:solidFill>
          <a:ln w="9525">
            <a:solidFill>
              <a:srgbClr val="000000"/>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Set X-, Y-, Z-axis dimensions</a:t>
            </a:r>
          </a:p>
        </p:txBody>
      </p:sp>
      <p:sp>
        <p:nvSpPr>
          <p:cNvPr id="179210" name="Text Box 11"/>
          <p:cNvSpPr txBox="1">
            <a:spLocks noChangeArrowheads="1"/>
          </p:cNvSpPr>
          <p:nvPr/>
        </p:nvSpPr>
        <p:spPr bwMode="auto">
          <a:xfrm>
            <a:off x="7197852" y="1022478"/>
            <a:ext cx="1780032" cy="787908"/>
          </a:xfrm>
          <a:prstGeom prst="rect">
            <a:avLst/>
          </a:prstGeom>
          <a:solidFill>
            <a:srgbClr val="FFFFFF"/>
          </a:solidFill>
          <a:ln w="9525">
            <a:solidFill>
              <a:schemeClr val="tx1"/>
            </a:solidFill>
            <a:miter lim="800000"/>
            <a:headEnd/>
            <a:tailEnd/>
          </a:ln>
        </p:spPr>
        <p:txBody>
          <a:bodyPr lIns="89977" tIns="52043" rIns="89977" bIns="44989">
            <a:prstTxWarp prst="textNoShape">
              <a:avLst/>
            </a:prstTxWarp>
          </a:bodyPr>
          <a:lstStyle/>
          <a:p>
            <a:pPr>
              <a:tabLst>
                <a:tab pos="723900" algn="l"/>
              </a:tabLst>
            </a:pPr>
            <a:r>
              <a:rPr lang="en-US" sz="1100">
                <a:solidFill>
                  <a:srgbClr val="000000"/>
                </a:solidFill>
                <a:latin typeface="Arial" charset="0"/>
              </a:rPr>
              <a:t>Select the plot type.  The 'Topolgy' plot allows custom definition of performance data layouts</a:t>
            </a:r>
          </a:p>
        </p:txBody>
      </p:sp>
      <p:cxnSp>
        <p:nvCxnSpPr>
          <p:cNvPr id="179211" name="Straight Arrow Connector 16"/>
          <p:cNvCxnSpPr>
            <a:cxnSpLocks noChangeShapeType="1"/>
            <a:stCxn id="179210" idx="1"/>
          </p:cNvCxnSpPr>
          <p:nvPr/>
        </p:nvCxnSpPr>
        <p:spPr bwMode="auto">
          <a:xfrm flipH="1">
            <a:off x="5972556" y="1417194"/>
            <a:ext cx="1225296" cy="316992"/>
          </a:xfrm>
          <a:prstGeom prst="straightConnector1">
            <a:avLst/>
          </a:prstGeom>
          <a:noFill/>
          <a:ln w="38100">
            <a:solidFill>
              <a:srgbClr val="FF0000"/>
            </a:solidFill>
            <a:round/>
            <a:headEnd/>
            <a:tailEnd type="triangle" w="med" len="med"/>
          </a:ln>
        </p:spPr>
      </p:cxnSp>
      <p:cxnSp>
        <p:nvCxnSpPr>
          <p:cNvPr id="179212" name="Straight Arrow Connector 18"/>
          <p:cNvCxnSpPr>
            <a:cxnSpLocks noChangeShapeType="1"/>
            <a:stCxn id="179204" idx="1"/>
          </p:cNvCxnSpPr>
          <p:nvPr/>
        </p:nvCxnSpPr>
        <p:spPr bwMode="auto">
          <a:xfrm flipH="1">
            <a:off x="7043928" y="2406270"/>
            <a:ext cx="627888" cy="150876"/>
          </a:xfrm>
          <a:prstGeom prst="straightConnector1">
            <a:avLst/>
          </a:prstGeom>
          <a:noFill/>
          <a:ln w="38100">
            <a:solidFill>
              <a:srgbClr val="FF0000"/>
            </a:solidFill>
            <a:round/>
            <a:headEnd/>
            <a:tailEnd type="triangle" w="med" len="med"/>
          </a:ln>
        </p:spPr>
      </p:cxnSp>
      <p:cxnSp>
        <p:nvCxnSpPr>
          <p:cNvPr id="179213" name="Straight Arrow Connector 22"/>
          <p:cNvCxnSpPr>
            <a:cxnSpLocks noChangeShapeType="1"/>
            <a:stCxn id="179205" idx="1"/>
          </p:cNvCxnSpPr>
          <p:nvPr/>
        </p:nvCxnSpPr>
        <p:spPr bwMode="auto">
          <a:xfrm flipH="1">
            <a:off x="6067044" y="3229230"/>
            <a:ext cx="1594104" cy="99060"/>
          </a:xfrm>
          <a:prstGeom prst="straightConnector1">
            <a:avLst/>
          </a:prstGeom>
          <a:noFill/>
          <a:ln w="38100">
            <a:solidFill>
              <a:srgbClr val="FF0000"/>
            </a:solidFill>
            <a:round/>
            <a:headEnd/>
            <a:tailEnd type="triangle" w="med" len="med"/>
          </a:ln>
        </p:spPr>
      </p:cxnSp>
      <p:cxnSp>
        <p:nvCxnSpPr>
          <p:cNvPr id="179214" name="Straight Arrow Connector 25"/>
          <p:cNvCxnSpPr>
            <a:cxnSpLocks noChangeShapeType="1"/>
            <a:stCxn id="179206" idx="1"/>
          </p:cNvCxnSpPr>
          <p:nvPr/>
        </p:nvCxnSpPr>
        <p:spPr bwMode="auto">
          <a:xfrm flipH="1" flipV="1">
            <a:off x="7249668" y="3893694"/>
            <a:ext cx="411480" cy="13716"/>
          </a:xfrm>
          <a:prstGeom prst="straightConnector1">
            <a:avLst/>
          </a:prstGeom>
          <a:noFill/>
          <a:ln w="38100">
            <a:solidFill>
              <a:srgbClr val="FF0000"/>
            </a:solidFill>
            <a:round/>
            <a:headEnd/>
            <a:tailEnd type="triangle" w="med" len="med"/>
          </a:ln>
        </p:spPr>
      </p:cxnSp>
      <p:cxnSp>
        <p:nvCxnSpPr>
          <p:cNvPr id="179215" name="Straight Arrow Connector 28"/>
          <p:cNvCxnSpPr>
            <a:cxnSpLocks noChangeShapeType="1"/>
            <a:stCxn id="179206" idx="1"/>
          </p:cNvCxnSpPr>
          <p:nvPr/>
        </p:nvCxnSpPr>
        <p:spPr bwMode="auto">
          <a:xfrm flipH="1">
            <a:off x="7249668" y="3907410"/>
            <a:ext cx="411480" cy="449580"/>
          </a:xfrm>
          <a:prstGeom prst="straightConnector1">
            <a:avLst/>
          </a:prstGeom>
          <a:noFill/>
          <a:ln w="38100">
            <a:solidFill>
              <a:srgbClr val="FF0000"/>
            </a:solidFill>
            <a:round/>
            <a:headEnd/>
            <a:tailEnd type="triangle" w="med" len="med"/>
          </a:ln>
        </p:spPr>
      </p:cxnSp>
      <p:cxnSp>
        <p:nvCxnSpPr>
          <p:cNvPr id="179216" name="Straight Arrow Connector 31"/>
          <p:cNvCxnSpPr>
            <a:cxnSpLocks noChangeShapeType="1"/>
            <a:stCxn id="179207" idx="1"/>
          </p:cNvCxnSpPr>
          <p:nvPr/>
        </p:nvCxnSpPr>
        <p:spPr bwMode="auto">
          <a:xfrm flipH="1">
            <a:off x="7197852" y="4648074"/>
            <a:ext cx="463296" cy="172212"/>
          </a:xfrm>
          <a:prstGeom prst="straightConnector1">
            <a:avLst/>
          </a:prstGeom>
          <a:noFill/>
          <a:ln w="38100">
            <a:solidFill>
              <a:srgbClr val="FF0000"/>
            </a:solidFill>
            <a:round/>
            <a:headEnd/>
            <a:tailEnd type="triangle" w="med" len="med"/>
          </a:ln>
        </p:spPr>
      </p:cxnSp>
      <p:cxnSp>
        <p:nvCxnSpPr>
          <p:cNvPr id="179217" name="Straight Arrow Connector 34"/>
          <p:cNvCxnSpPr>
            <a:cxnSpLocks noChangeShapeType="1"/>
            <a:stCxn id="179208" idx="1"/>
          </p:cNvCxnSpPr>
          <p:nvPr/>
        </p:nvCxnSpPr>
        <p:spPr bwMode="auto">
          <a:xfrm flipH="1">
            <a:off x="7095744" y="5201286"/>
            <a:ext cx="565404" cy="82296"/>
          </a:xfrm>
          <a:prstGeom prst="straightConnector1">
            <a:avLst/>
          </a:prstGeom>
          <a:noFill/>
          <a:ln w="38100">
            <a:solidFill>
              <a:srgbClr val="FF0000"/>
            </a:solidFill>
            <a:round/>
            <a:headEnd/>
            <a:tailEnd type="triangle" w="med" len="med"/>
          </a:ln>
        </p:spPr>
      </p:cxnSp>
      <p:sp>
        <p:nvSpPr>
          <p:cNvPr id="1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2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44</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Content Placeholder 10"/>
          <p:cNvSpPr>
            <a:spLocks noGrp="1"/>
          </p:cNvSpPr>
          <p:nvPr>
            <p:ph idx="1"/>
          </p:nvPr>
        </p:nvSpPr>
        <p:spPr>
          <a:xfrm>
            <a:off x="238125" y="914401"/>
            <a:ext cx="8905875" cy="5257800"/>
          </a:xfrm>
        </p:spPr>
        <p:txBody>
          <a:bodyPr>
            <a:normAutofit fontScale="85000" lnSpcReduction="20000"/>
          </a:bodyPr>
          <a:lstStyle/>
          <a:p>
            <a:r>
              <a:rPr lang="en-US" dirty="0" smtClean="0"/>
              <a:t>Certain views may hide deeper</a:t>
            </a:r>
            <a:br>
              <a:rPr lang="en-US" dirty="0" smtClean="0"/>
            </a:br>
            <a:r>
              <a:rPr lang="en-US" dirty="0" smtClean="0"/>
              <a:t>inter-process behavior</a:t>
            </a:r>
          </a:p>
          <a:p>
            <a:r>
              <a:rPr lang="en-US" dirty="0" smtClean="0"/>
              <a:t>Spatially dependent performance issues</a:t>
            </a:r>
            <a:br>
              <a:rPr lang="en-US" dirty="0" smtClean="0"/>
            </a:br>
            <a:r>
              <a:rPr lang="en-US" dirty="0" smtClean="0"/>
              <a:t>may be revealed by manipulating topology</a:t>
            </a:r>
          </a:p>
          <a:p>
            <a:r>
              <a:rPr lang="en-US" dirty="0" smtClean="0"/>
              <a:t>Sweep3D profile with alternative</a:t>
            </a:r>
            <a:br>
              <a:rPr lang="en-US" dirty="0" smtClean="0"/>
            </a:br>
            <a:r>
              <a:rPr lang="en-US" dirty="0" smtClean="0"/>
              <a:t>Cartesian mapping exposes distribution</a:t>
            </a:r>
            <a:br>
              <a:rPr lang="en-US" dirty="0" smtClean="0"/>
            </a:br>
            <a:r>
              <a:rPr lang="en-US" dirty="0" smtClean="0"/>
              <a:t>of computational effort</a:t>
            </a:r>
          </a:p>
          <a:p>
            <a:r>
              <a:rPr lang="en-US" dirty="0" smtClean="0"/>
              <a:t>Topology has direct effect on communication</a:t>
            </a:r>
          </a:p>
          <a:p>
            <a:r>
              <a:rPr lang="en-US" dirty="0" smtClean="0"/>
              <a:t>Visualization mapped to hardware topologies</a:t>
            </a:r>
            <a:br>
              <a:rPr lang="en-US" dirty="0" smtClean="0"/>
            </a:br>
            <a:r>
              <a:rPr lang="en-US" dirty="0" smtClean="0"/>
              <a:t>can suggest better node/rank mapping</a:t>
            </a:r>
          </a:p>
          <a:p>
            <a:r>
              <a:rPr lang="en-US" dirty="0" err="1" smtClean="0"/>
              <a:t>MPI_AllReduce</a:t>
            </a:r>
            <a:r>
              <a:rPr lang="en-US" dirty="0" smtClean="0"/>
              <a:t>() values for</a:t>
            </a:r>
            <a:br>
              <a:rPr lang="en-US" dirty="0" smtClean="0"/>
            </a:br>
            <a:r>
              <a:rPr lang="en-US" dirty="0" smtClean="0"/>
              <a:t>Sweep3D highlights waiting distribution</a:t>
            </a:r>
            <a:br>
              <a:rPr lang="en-US" dirty="0" smtClean="0"/>
            </a:br>
            <a:r>
              <a:rPr lang="en-US" dirty="0" smtClean="0"/>
              <a:t>from rank 0 (lower left) to the most distant rank (upper right)</a:t>
            </a:r>
            <a:endParaRPr lang="en-US" dirty="0"/>
          </a:p>
        </p:txBody>
      </p:sp>
      <p:sp>
        <p:nvSpPr>
          <p:cNvPr id="180225" name="Title 1"/>
          <p:cNvSpPr>
            <a:spLocks noGrp="1"/>
          </p:cNvSpPr>
          <p:nvPr>
            <p:ph type="title"/>
          </p:nvPr>
        </p:nvSpPr>
        <p:spPr/>
        <p:txBody>
          <a:bodyPr/>
          <a:lstStyle/>
          <a:p>
            <a:r>
              <a:rPr lang="en-US" smtClean="0"/>
              <a:t>Alternate Topologies</a:t>
            </a:r>
            <a:endParaRPr lang="en-US"/>
          </a:p>
        </p:txBody>
      </p:sp>
      <p:pic>
        <p:nvPicPr>
          <p:cNvPr id="180227" name="Picture 9"/>
          <p:cNvPicPr>
            <a:picLocks noChangeAspect="1"/>
          </p:cNvPicPr>
          <p:nvPr/>
        </p:nvPicPr>
        <p:blipFill>
          <a:blip r:embed="rId2"/>
          <a:srcRect l="488" r="542" b="406"/>
          <a:stretch>
            <a:fillRect/>
          </a:stretch>
        </p:blipFill>
        <p:spPr bwMode="auto">
          <a:xfrm>
            <a:off x="7010400" y="1219200"/>
            <a:ext cx="1938037" cy="1936750"/>
          </a:xfrm>
          <a:prstGeom prst="rect">
            <a:avLst/>
          </a:prstGeom>
          <a:noFill/>
          <a:ln w="9525">
            <a:noFill/>
            <a:miter lim="800000"/>
            <a:headEnd/>
            <a:tailEnd/>
          </a:ln>
        </p:spPr>
      </p:pic>
      <p:pic>
        <p:nvPicPr>
          <p:cNvPr id="180228" name="Picture 5"/>
          <p:cNvPicPr>
            <a:picLocks noChangeAspect="1"/>
          </p:cNvPicPr>
          <p:nvPr/>
        </p:nvPicPr>
        <p:blipFill>
          <a:blip r:embed="rId3"/>
          <a:srcRect/>
          <a:stretch>
            <a:fillRect/>
          </a:stretch>
        </p:blipFill>
        <p:spPr bwMode="auto">
          <a:xfrm>
            <a:off x="7010400" y="3276600"/>
            <a:ext cx="1941513" cy="1941513"/>
          </a:xfrm>
          <a:prstGeom prst="rect">
            <a:avLst/>
          </a:prstGeom>
          <a:noFill/>
          <a:ln w="9525">
            <a:noFill/>
            <a:miter lim="800000"/>
            <a:headEnd/>
            <a:tailEnd/>
          </a:ln>
        </p:spPr>
      </p:pic>
      <p:cxnSp>
        <p:nvCxnSpPr>
          <p:cNvPr id="180229" name="Straight Arrow Connector 4"/>
          <p:cNvCxnSpPr>
            <a:cxnSpLocks noChangeShapeType="1"/>
          </p:cNvCxnSpPr>
          <p:nvPr/>
        </p:nvCxnSpPr>
        <p:spPr bwMode="auto">
          <a:xfrm flipV="1">
            <a:off x="5867400" y="2209800"/>
            <a:ext cx="1143000" cy="533400"/>
          </a:xfrm>
          <a:prstGeom prst="straightConnector1">
            <a:avLst/>
          </a:prstGeom>
          <a:noFill/>
          <a:ln w="28575">
            <a:solidFill>
              <a:srgbClr val="000000"/>
            </a:solidFill>
            <a:round/>
            <a:headEnd/>
            <a:tailEnd type="arrow" w="med" len="med"/>
          </a:ln>
        </p:spPr>
      </p:cxnSp>
      <p:cxnSp>
        <p:nvCxnSpPr>
          <p:cNvPr id="180230" name="Straight Arrow Connector 11"/>
          <p:cNvCxnSpPr>
            <a:cxnSpLocks noChangeShapeType="1"/>
          </p:cNvCxnSpPr>
          <p:nvPr/>
        </p:nvCxnSpPr>
        <p:spPr bwMode="auto">
          <a:xfrm flipV="1">
            <a:off x="6019800" y="4419600"/>
            <a:ext cx="985838" cy="533400"/>
          </a:xfrm>
          <a:prstGeom prst="straightConnector1">
            <a:avLst/>
          </a:prstGeom>
          <a:noFill/>
          <a:ln w="28575">
            <a:solidFill>
              <a:srgbClr val="000000"/>
            </a:solidFill>
            <a:round/>
            <a:headEnd/>
            <a:tailEnd type="arrow" w="med" len="med"/>
          </a:ln>
        </p:spPr>
      </p:cxnSp>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45</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Content Placeholder 8"/>
          <p:cNvSpPr>
            <a:spLocks noGrp="1"/>
          </p:cNvSpPr>
          <p:nvPr>
            <p:ph idx="1"/>
          </p:nvPr>
        </p:nvSpPr>
        <p:spPr/>
        <p:txBody>
          <a:bodyPr>
            <a:normAutofit fontScale="92500" lnSpcReduction="20000"/>
          </a:bodyPr>
          <a:lstStyle/>
          <a:p>
            <a:r>
              <a:rPr lang="en-US" dirty="0" smtClean="0"/>
              <a:t>Dense topologies</a:t>
            </a:r>
            <a:br>
              <a:rPr lang="en-US" dirty="0" smtClean="0"/>
            </a:br>
            <a:r>
              <a:rPr lang="en-US" dirty="0" smtClean="0"/>
              <a:t>can hide internal</a:t>
            </a:r>
            <a:br>
              <a:rPr lang="en-US" dirty="0" smtClean="0"/>
            </a:br>
            <a:r>
              <a:rPr lang="en-US" dirty="0" smtClean="0"/>
              <a:t>structure</a:t>
            </a:r>
          </a:p>
          <a:p>
            <a:r>
              <a:rPr lang="en-US" dirty="0" smtClean="0"/>
              <a:t>Restrict visibility</a:t>
            </a:r>
            <a:br>
              <a:rPr lang="en-US" dirty="0" smtClean="0"/>
            </a:br>
            <a:r>
              <a:rPr lang="en-US" dirty="0" smtClean="0"/>
              <a:t>by color value to</a:t>
            </a:r>
            <a:br>
              <a:rPr lang="en-US" dirty="0" smtClean="0"/>
            </a:br>
            <a:r>
              <a:rPr lang="en-US" dirty="0" smtClean="0"/>
              <a:t>expose performance</a:t>
            </a:r>
            <a:br>
              <a:rPr lang="en-US" dirty="0" smtClean="0"/>
            </a:br>
            <a:r>
              <a:rPr lang="en-US" dirty="0" smtClean="0"/>
              <a:t>patterns</a:t>
            </a:r>
          </a:p>
          <a:p>
            <a:r>
              <a:rPr lang="en-US" dirty="0" err="1" smtClean="0"/>
              <a:t>ParaProf</a:t>
            </a:r>
            <a:r>
              <a:rPr lang="en-US" dirty="0" smtClean="0"/>
              <a:t> visualization</a:t>
            </a:r>
            <a:br>
              <a:rPr lang="en-US" dirty="0" smtClean="0"/>
            </a:br>
            <a:r>
              <a:rPr lang="en-US" dirty="0" smtClean="0"/>
              <a:t>UI now allows for range filtering</a:t>
            </a:r>
          </a:p>
          <a:p>
            <a:pPr lvl="1"/>
            <a:r>
              <a:rPr lang="en-US" dirty="0" smtClean="0"/>
              <a:t>Mid-level values can be excluded</a:t>
            </a:r>
          </a:p>
          <a:p>
            <a:pPr lvl="1"/>
            <a:r>
              <a:rPr lang="en-US" dirty="0" smtClean="0"/>
              <a:t>Remaining points are:</a:t>
            </a:r>
          </a:p>
          <a:p>
            <a:pPr lvl="2"/>
            <a:r>
              <a:rPr lang="en-US" dirty="0" smtClean="0"/>
              <a:t>high outliers (hotspots)</a:t>
            </a:r>
          </a:p>
          <a:p>
            <a:pPr lvl="2"/>
            <a:r>
              <a:rPr lang="en-US" dirty="0" smtClean="0"/>
              <a:t>low outliers (underutilized nodes)</a:t>
            </a:r>
          </a:p>
          <a:p>
            <a:endParaRPr lang="en-US" dirty="0" smtClean="0"/>
          </a:p>
          <a:p>
            <a:endParaRPr lang="en-US" dirty="0" smtClean="0"/>
          </a:p>
          <a:p>
            <a:endParaRPr lang="en-US" dirty="0" smtClean="0"/>
          </a:p>
          <a:p>
            <a:endParaRPr lang="en-US" dirty="0"/>
          </a:p>
        </p:txBody>
      </p:sp>
      <p:sp>
        <p:nvSpPr>
          <p:cNvPr id="181249" name="Title 7"/>
          <p:cNvSpPr>
            <a:spLocks noGrp="1"/>
          </p:cNvSpPr>
          <p:nvPr>
            <p:ph type="title"/>
          </p:nvPr>
        </p:nvSpPr>
        <p:spPr/>
        <p:txBody>
          <a:bodyPr/>
          <a:lstStyle/>
          <a:p>
            <a:r>
              <a:rPr lang="en-US" smtClean="0"/>
              <a:t>Viewing Internal Structure</a:t>
            </a:r>
            <a:endParaRPr lang="en-US"/>
          </a:p>
        </p:txBody>
      </p:sp>
      <p:pic>
        <p:nvPicPr>
          <p:cNvPr id="181251" name="Picture 9"/>
          <p:cNvPicPr>
            <a:picLocks noChangeAspect="1"/>
          </p:cNvPicPr>
          <p:nvPr/>
        </p:nvPicPr>
        <p:blipFill>
          <a:blip r:embed="rId2"/>
          <a:srcRect/>
          <a:stretch>
            <a:fillRect/>
          </a:stretch>
        </p:blipFill>
        <p:spPr bwMode="auto">
          <a:xfrm>
            <a:off x="4495800" y="1066800"/>
            <a:ext cx="4572000" cy="2895600"/>
          </a:xfrm>
          <a:prstGeom prst="rect">
            <a:avLst/>
          </a:prstGeom>
          <a:noFill/>
          <a:ln w="9525">
            <a:noFill/>
            <a:miter lim="800000"/>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46</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6"/>
          <p:cNvSpPr>
            <a:spLocks noGrp="1"/>
          </p:cNvSpPr>
          <p:nvPr>
            <p:ph type="title"/>
          </p:nvPr>
        </p:nvSpPr>
        <p:spPr/>
        <p:txBody>
          <a:bodyPr/>
          <a:lstStyle/>
          <a:p>
            <a:r>
              <a:rPr lang="en-US">
                <a:ea typeface="ＭＳ Ｐゴシック" charset="-128"/>
                <a:cs typeface="ＭＳ Ｐゴシック" charset="-128"/>
              </a:rPr>
              <a:t>Slicing to Reduce Dimensionality</a:t>
            </a:r>
          </a:p>
        </p:txBody>
      </p:sp>
      <p:sp>
        <p:nvSpPr>
          <p:cNvPr id="182274" name="Content Placeholder 7"/>
          <p:cNvSpPr>
            <a:spLocks noGrp="1"/>
          </p:cNvSpPr>
          <p:nvPr>
            <p:ph idx="1"/>
          </p:nvPr>
        </p:nvSpPr>
        <p:spPr>
          <a:xfrm>
            <a:off x="152400" y="900113"/>
            <a:ext cx="8991600" cy="5659437"/>
          </a:xfrm>
        </p:spPr>
        <p:txBody>
          <a:bodyPr/>
          <a:lstStyle/>
          <a:p>
            <a:r>
              <a:rPr lang="en-US">
                <a:ea typeface="ＭＳ Ｐゴシック" charset="-128"/>
                <a:cs typeface="ＭＳ Ｐゴシック" charset="-128"/>
              </a:rPr>
              <a:t>Restrict visibility to</a:t>
            </a:r>
            <a:br>
              <a:rPr lang="en-US">
                <a:ea typeface="ＭＳ Ｐゴシック" charset="-128"/>
                <a:cs typeface="ＭＳ Ｐゴシック" charset="-128"/>
              </a:rPr>
            </a:br>
            <a:r>
              <a:rPr lang="en-US">
                <a:ea typeface="ＭＳ Ｐゴシック" charset="-128"/>
                <a:cs typeface="ＭＳ Ｐゴシック" charset="-128"/>
              </a:rPr>
              <a:t>slices along the spatial</a:t>
            </a:r>
            <a:br>
              <a:rPr lang="en-US">
                <a:ea typeface="ＭＳ Ｐゴシック" charset="-128"/>
                <a:cs typeface="ＭＳ Ｐゴシック" charset="-128"/>
              </a:rPr>
            </a:br>
            <a:r>
              <a:rPr lang="en-US">
                <a:ea typeface="ＭＳ Ｐゴシック" charset="-128"/>
                <a:cs typeface="ＭＳ Ｐゴシック" charset="-128"/>
              </a:rPr>
              <a:t>axes</a:t>
            </a:r>
          </a:p>
          <a:p>
            <a:r>
              <a:rPr lang="en-US">
                <a:ea typeface="ＭＳ Ｐゴシック" charset="-128"/>
                <a:cs typeface="ＭＳ Ｐゴシック" charset="-128"/>
              </a:rPr>
              <a:t>Multiple axis controls</a:t>
            </a:r>
            <a:br>
              <a:rPr lang="en-US">
                <a:ea typeface="ＭＳ Ｐゴシック" charset="-128"/>
                <a:cs typeface="ＭＳ Ｐゴシック" charset="-128"/>
              </a:rPr>
            </a:br>
            <a:r>
              <a:rPr lang="en-US">
                <a:ea typeface="ＭＳ Ｐゴシック" charset="-128"/>
                <a:cs typeface="ＭＳ Ｐゴシック" charset="-128"/>
              </a:rPr>
              <a:t>allow selection of</a:t>
            </a:r>
            <a:br>
              <a:rPr lang="en-US">
                <a:ea typeface="ＭＳ Ｐゴシック" charset="-128"/>
                <a:cs typeface="ＭＳ Ｐゴシック" charset="-128"/>
              </a:rPr>
            </a:br>
            <a:r>
              <a:rPr lang="en-US">
                <a:ea typeface="ＭＳ Ｐゴシック" charset="-128"/>
                <a:cs typeface="ＭＳ Ｐゴシック" charset="-128"/>
              </a:rPr>
              <a:t>planes, lines, or an</a:t>
            </a:r>
            <a:br>
              <a:rPr lang="en-US">
                <a:ea typeface="ＭＳ Ｐゴシック" charset="-128"/>
                <a:cs typeface="ＭＳ Ｐゴシック" charset="-128"/>
              </a:rPr>
            </a:br>
            <a:r>
              <a:rPr lang="en-US">
                <a:ea typeface="ＭＳ Ｐゴシック" charset="-128"/>
                <a:cs typeface="ＭＳ Ｐゴシック" charset="-128"/>
              </a:rPr>
              <a:t>individual point</a:t>
            </a:r>
          </a:p>
          <a:p>
            <a:r>
              <a:rPr lang="en-US">
                <a:ea typeface="ＭＳ Ｐゴシック" charset="-128"/>
                <a:cs typeface="ＭＳ Ｐゴシック" charset="-128"/>
              </a:rPr>
              <a:t>ParaProf visualization UI provides filtering control</a:t>
            </a:r>
          </a:p>
          <a:p>
            <a:pPr lvl="1"/>
            <a:r>
              <a:rPr lang="en-US"/>
              <a:t>Averaging the color value for all points in the selected area </a:t>
            </a:r>
          </a:p>
          <a:p>
            <a:endParaRPr lang="en-US">
              <a:ea typeface="ＭＳ Ｐゴシック" charset="-128"/>
              <a:cs typeface="ＭＳ Ｐゴシック" charset="-128"/>
            </a:endParaRPr>
          </a:p>
        </p:txBody>
      </p:sp>
      <p:pic>
        <p:nvPicPr>
          <p:cNvPr id="182275" name="Picture 5"/>
          <p:cNvPicPr>
            <a:picLocks noChangeAspect="1"/>
          </p:cNvPicPr>
          <p:nvPr/>
        </p:nvPicPr>
        <p:blipFill>
          <a:blip r:embed="rId2"/>
          <a:srcRect/>
          <a:stretch>
            <a:fillRect/>
          </a:stretch>
        </p:blipFill>
        <p:spPr bwMode="auto">
          <a:xfrm>
            <a:off x="4437063" y="1017588"/>
            <a:ext cx="4586287" cy="3001962"/>
          </a:xfrm>
          <a:prstGeom prst="rect">
            <a:avLst/>
          </a:prstGeom>
          <a:noFill/>
          <a:ln w="9525">
            <a:noFill/>
            <a:miter lim="800000"/>
            <a:headEnd/>
            <a:tailEnd/>
          </a:ln>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47</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1"/>
          <p:cNvSpPr>
            <a:spLocks noGrp="1"/>
          </p:cNvSpPr>
          <p:nvPr>
            <p:ph type="title"/>
          </p:nvPr>
        </p:nvSpPr>
        <p:spPr/>
        <p:txBody>
          <a:bodyPr/>
          <a:lstStyle/>
          <a:p>
            <a:r>
              <a:rPr lang="en-US">
                <a:ea typeface="ＭＳ Ｐゴシック" charset="-128"/>
                <a:cs typeface="ＭＳ Ｐゴシック" charset="-128"/>
              </a:rPr>
              <a:t>Cray XE6 Topology</a:t>
            </a:r>
          </a:p>
        </p:txBody>
      </p:sp>
      <p:sp>
        <p:nvSpPr>
          <p:cNvPr id="5" name="Content Placeholder 4"/>
          <p:cNvSpPr>
            <a:spLocks noGrp="1"/>
          </p:cNvSpPr>
          <p:nvPr>
            <p:ph idx="1"/>
          </p:nvPr>
        </p:nvSpPr>
        <p:spPr>
          <a:xfrm>
            <a:off x="152400" y="900113"/>
            <a:ext cx="8991600" cy="2063750"/>
          </a:xfrm>
        </p:spPr>
        <p:txBody>
          <a:bodyPr>
            <a:normAutofit fontScale="85000" lnSpcReduction="20000"/>
          </a:bodyPr>
          <a:lstStyle/>
          <a:p>
            <a:pPr>
              <a:buFont typeface="Wingdings" charset="0"/>
              <a:buChar char="r"/>
              <a:defRPr/>
            </a:pPr>
            <a:r>
              <a:rPr lang="en-US" dirty="0" smtClean="0"/>
              <a:t>Now have ability to capture Cray XE6 topology metadata</a:t>
            </a:r>
          </a:p>
          <a:p>
            <a:pPr lvl="1">
              <a:buFont typeface="Wingdings" charset="0"/>
              <a:buChar char="¦"/>
              <a:defRPr/>
            </a:pPr>
            <a:r>
              <a:rPr lang="en-US" dirty="0" smtClean="0"/>
              <a:t>Node topology and core identity</a:t>
            </a:r>
          </a:p>
          <a:p>
            <a:pPr>
              <a:buFont typeface="Wingdings" charset="0"/>
              <a:buChar char="r"/>
              <a:defRPr/>
            </a:pPr>
            <a:r>
              <a:rPr lang="en-US" dirty="0" smtClean="0"/>
              <a:t>GCRM is a global </a:t>
            </a:r>
            <a:r>
              <a:rPr lang="en-US" dirty="0"/>
              <a:t>c</a:t>
            </a:r>
            <a:r>
              <a:rPr lang="en-US" dirty="0" smtClean="0"/>
              <a:t>loud resolving mode</a:t>
            </a:r>
          </a:p>
          <a:p>
            <a:pPr>
              <a:buFont typeface="Wingdings" charset="0"/>
              <a:buChar char="r"/>
              <a:defRPr/>
            </a:pPr>
            <a:r>
              <a:rPr lang="en-US" dirty="0" smtClean="0"/>
              <a:t>Visualization of 10K execution</a:t>
            </a:r>
          </a:p>
          <a:p>
            <a:pPr lvl="1">
              <a:buFont typeface="Wingdings" charset="0"/>
              <a:buChar char="¦"/>
              <a:defRPr/>
            </a:pPr>
            <a:r>
              <a:rPr lang="en-US" dirty="0" smtClean="0"/>
              <a:t>Topological layout attempts to capture node cores  </a:t>
            </a:r>
            <a:endParaRPr lang="en-US" dirty="0"/>
          </a:p>
        </p:txBody>
      </p:sp>
      <p:grpSp>
        <p:nvGrpSpPr>
          <p:cNvPr id="14" name="Group 13"/>
          <p:cNvGrpSpPr>
            <a:grpSpLocks noChangeAspect="1"/>
          </p:cNvGrpSpPr>
          <p:nvPr/>
        </p:nvGrpSpPr>
        <p:grpSpPr>
          <a:xfrm>
            <a:off x="580295" y="2889252"/>
            <a:ext cx="7954105" cy="3370311"/>
            <a:chOff x="200025" y="2889250"/>
            <a:chExt cx="8740775" cy="3703638"/>
          </a:xfrm>
        </p:grpSpPr>
        <p:grpSp>
          <p:nvGrpSpPr>
            <p:cNvPr id="2" name="Group 3"/>
            <p:cNvGrpSpPr>
              <a:grpSpLocks/>
            </p:cNvGrpSpPr>
            <p:nvPr/>
          </p:nvGrpSpPr>
          <p:grpSpPr bwMode="auto">
            <a:xfrm>
              <a:off x="200025" y="2889250"/>
              <a:ext cx="8740775" cy="3703638"/>
              <a:chOff x="199523" y="2933073"/>
              <a:chExt cx="8491556" cy="3547168"/>
            </a:xfrm>
          </p:grpSpPr>
          <p:pic>
            <p:nvPicPr>
              <p:cNvPr id="183306" name="Picture 1" descr="10240-zgrd-topo-waitall.png"/>
              <p:cNvPicPr>
                <a:picLocks noChangeAspect="1"/>
              </p:cNvPicPr>
              <p:nvPr/>
            </p:nvPicPr>
            <p:blipFill>
              <a:blip r:embed="rId2"/>
              <a:srcRect/>
              <a:stretch>
                <a:fillRect/>
              </a:stretch>
            </p:blipFill>
            <p:spPr bwMode="auto">
              <a:xfrm>
                <a:off x="4528815" y="2933073"/>
                <a:ext cx="4162264" cy="3536712"/>
              </a:xfrm>
              <a:prstGeom prst="rect">
                <a:avLst/>
              </a:prstGeom>
              <a:noFill/>
              <a:ln w="9525">
                <a:noFill/>
                <a:miter lim="800000"/>
                <a:headEnd/>
                <a:tailEnd/>
              </a:ln>
            </p:spPr>
          </p:pic>
          <p:pic>
            <p:nvPicPr>
              <p:cNvPr id="183307" name="Picture 2" descr="10240-zgrd-topo-mpiinit.png"/>
              <p:cNvPicPr>
                <a:picLocks noChangeAspect="1"/>
              </p:cNvPicPr>
              <p:nvPr/>
            </p:nvPicPr>
            <p:blipFill>
              <a:blip r:embed="rId3"/>
              <a:srcRect/>
              <a:stretch>
                <a:fillRect/>
              </a:stretch>
            </p:blipFill>
            <p:spPr bwMode="auto">
              <a:xfrm>
                <a:off x="199523" y="2946894"/>
                <a:ext cx="4108669" cy="3533347"/>
              </a:xfrm>
              <a:prstGeom prst="rect">
                <a:avLst/>
              </a:prstGeom>
              <a:noFill/>
              <a:ln w="9525">
                <a:noFill/>
                <a:miter lim="800000"/>
                <a:headEnd/>
                <a:tailEnd/>
              </a:ln>
            </p:spPr>
          </p:pic>
        </p:grpSp>
        <p:sp>
          <p:nvSpPr>
            <p:cNvPr id="183300" name="TextBox 5"/>
            <p:cNvSpPr txBox="1">
              <a:spLocks noChangeArrowheads="1"/>
            </p:cNvSpPr>
            <p:nvPr/>
          </p:nvSpPr>
          <p:spPr bwMode="auto">
            <a:xfrm>
              <a:off x="2938463" y="6100763"/>
              <a:ext cx="1031127" cy="369332"/>
            </a:xfrm>
            <a:prstGeom prst="rect">
              <a:avLst/>
            </a:prstGeom>
            <a:noFill/>
            <a:ln w="9525">
              <a:noFill/>
              <a:miter lim="800000"/>
              <a:headEnd/>
              <a:tailEnd/>
            </a:ln>
          </p:spPr>
          <p:txBody>
            <a:bodyPr wrap="none">
              <a:prstTxWarp prst="textNoShape">
                <a:avLst/>
              </a:prstTxWarp>
              <a:spAutoFit/>
            </a:bodyPr>
            <a:lstStyle/>
            <a:p>
              <a:r>
                <a:rPr lang="en-US">
                  <a:solidFill>
                    <a:srgbClr val="FFFFFF"/>
                  </a:solidFill>
                  <a:latin typeface="Times New Roman"/>
                  <a:cs typeface="Times New Roman"/>
                </a:rPr>
                <a:t>MPI_Init</a:t>
              </a:r>
            </a:p>
          </p:txBody>
        </p:sp>
        <p:sp>
          <p:nvSpPr>
            <p:cNvPr id="183301" name="TextBox 6"/>
            <p:cNvSpPr txBox="1">
              <a:spLocks noChangeArrowheads="1"/>
            </p:cNvSpPr>
            <p:nvPr/>
          </p:nvSpPr>
          <p:spPr bwMode="auto">
            <a:xfrm>
              <a:off x="6761163" y="6100763"/>
              <a:ext cx="1620957" cy="369332"/>
            </a:xfrm>
            <a:prstGeom prst="rect">
              <a:avLst/>
            </a:prstGeom>
            <a:noFill/>
            <a:ln w="9525">
              <a:noFill/>
              <a:miter lim="800000"/>
              <a:headEnd/>
              <a:tailEnd/>
            </a:ln>
          </p:spPr>
          <p:txBody>
            <a:bodyPr wrap="none">
              <a:prstTxWarp prst="textNoShape">
                <a:avLst/>
              </a:prstTxWarp>
              <a:spAutoFit/>
            </a:bodyPr>
            <a:lstStyle/>
            <a:p>
              <a:r>
                <a:rPr lang="en-US">
                  <a:solidFill>
                    <a:srgbClr val="FFFFFF"/>
                  </a:solidFill>
                  <a:latin typeface="Times New Roman"/>
                  <a:cs typeface="Times New Roman"/>
                </a:rPr>
                <a:t>MPI_Allreduce</a:t>
              </a:r>
            </a:p>
          </p:txBody>
        </p:sp>
        <p:sp>
          <p:nvSpPr>
            <p:cNvPr id="183302" name="Oval 7"/>
            <p:cNvSpPr>
              <a:spLocks noChangeArrowheads="1"/>
            </p:cNvSpPr>
            <p:nvPr/>
          </p:nvSpPr>
          <p:spPr bwMode="auto">
            <a:xfrm>
              <a:off x="2166938" y="5976938"/>
              <a:ext cx="336550" cy="522287"/>
            </a:xfrm>
            <a:prstGeom prst="ellipse">
              <a:avLst/>
            </a:prstGeom>
            <a:noFill/>
            <a:ln w="19050">
              <a:solidFill>
                <a:schemeClr val="bg1"/>
              </a:solidFill>
              <a:round/>
              <a:headEnd/>
              <a:tailEnd/>
            </a:ln>
          </p:spPr>
          <p:txBody>
            <a:bodyPr>
              <a:prstTxWarp prst="textNoShape">
                <a:avLst/>
              </a:prstTxWarp>
            </a:bodyPr>
            <a:lstStyle/>
            <a:p>
              <a:endParaRPr lang="en-US"/>
            </a:p>
          </p:txBody>
        </p:sp>
        <p:cxnSp>
          <p:nvCxnSpPr>
            <p:cNvPr id="183303" name="Straight Arrow Connector 9"/>
            <p:cNvCxnSpPr>
              <a:cxnSpLocks noChangeShapeType="1"/>
              <a:endCxn id="183302" idx="2"/>
            </p:cNvCxnSpPr>
            <p:nvPr/>
          </p:nvCxnSpPr>
          <p:spPr bwMode="auto">
            <a:xfrm flipV="1">
              <a:off x="1717675" y="6238875"/>
              <a:ext cx="449263" cy="74613"/>
            </a:xfrm>
            <a:prstGeom prst="straightConnector1">
              <a:avLst/>
            </a:prstGeom>
            <a:noFill/>
            <a:ln w="19050">
              <a:solidFill>
                <a:srgbClr val="FFFFFF"/>
              </a:solidFill>
              <a:round/>
              <a:headEnd/>
              <a:tailEnd type="triangle" w="med" len="lg"/>
            </a:ln>
          </p:spPr>
        </p:cxnSp>
        <p:sp>
          <p:nvSpPr>
            <p:cNvPr id="183304" name="TextBox 10"/>
            <p:cNvSpPr txBox="1">
              <a:spLocks noChangeArrowheads="1"/>
            </p:cNvSpPr>
            <p:nvPr/>
          </p:nvSpPr>
          <p:spPr bwMode="auto">
            <a:xfrm>
              <a:off x="731344" y="5778500"/>
              <a:ext cx="889987" cy="646331"/>
            </a:xfrm>
            <a:prstGeom prst="rect">
              <a:avLst/>
            </a:prstGeom>
            <a:noFill/>
            <a:ln w="9525">
              <a:noFill/>
              <a:miter lim="800000"/>
              <a:headEnd/>
              <a:tailEnd/>
            </a:ln>
          </p:spPr>
          <p:txBody>
            <a:bodyPr wrap="none">
              <a:prstTxWarp prst="textNoShape">
                <a:avLst/>
              </a:prstTxWarp>
              <a:spAutoFit/>
            </a:bodyPr>
            <a:lstStyle/>
            <a:p>
              <a:pPr algn="ctr"/>
              <a:r>
                <a:rPr lang="en-US" dirty="0">
                  <a:solidFill>
                    <a:srgbClr val="FFFFFF"/>
                  </a:solidFill>
                  <a:latin typeface="Times New Roman"/>
                  <a:cs typeface="Times New Roman"/>
                </a:rPr>
                <a:t>12-core</a:t>
              </a:r>
              <a:br>
                <a:rPr lang="en-US" dirty="0">
                  <a:solidFill>
                    <a:srgbClr val="FFFFFF"/>
                  </a:solidFill>
                  <a:latin typeface="Times New Roman"/>
                  <a:cs typeface="Times New Roman"/>
                </a:rPr>
              </a:br>
              <a:r>
                <a:rPr lang="en-US" dirty="0">
                  <a:solidFill>
                    <a:srgbClr val="FFFFFF"/>
                  </a:solidFill>
                  <a:latin typeface="Times New Roman"/>
                  <a:cs typeface="Times New Roman"/>
                </a:rPr>
                <a:t>node</a:t>
              </a:r>
            </a:p>
          </p:txBody>
        </p:sp>
      </p:grpSp>
      <p:sp>
        <p:nvSpPr>
          <p:cNvPr id="13"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48</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Heterogeneous Parallel Performance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Heterogeneous parallel systems are very relevant today</a:t>
            </a:r>
          </a:p>
          <a:p>
            <a:pPr lvl="1"/>
            <a:r>
              <a:rPr lang="en-US" dirty="0" smtClean="0"/>
              <a:t>Multi-CPU, multicore</a:t>
            </a:r>
            <a:br>
              <a:rPr lang="en-US" dirty="0" smtClean="0"/>
            </a:br>
            <a:r>
              <a:rPr lang="en-US" dirty="0" smtClean="0"/>
              <a:t>shared memory nodes</a:t>
            </a:r>
          </a:p>
          <a:p>
            <a:pPr lvl="1"/>
            <a:r>
              <a:rPr lang="en-US" dirty="0" err="1" smtClean="0"/>
              <a:t>Manycore</a:t>
            </a:r>
            <a:r>
              <a:rPr lang="en-US" dirty="0" smtClean="0"/>
              <a:t> (throughput)</a:t>
            </a:r>
            <a:br>
              <a:rPr lang="en-US" dirty="0" smtClean="0"/>
            </a:br>
            <a:r>
              <a:rPr lang="en-US" dirty="0" smtClean="0"/>
              <a:t>accelerators</a:t>
            </a:r>
          </a:p>
          <a:p>
            <a:pPr lvl="1"/>
            <a:r>
              <a:rPr lang="en-US" dirty="0" smtClean="0"/>
              <a:t>Cluster interconnection</a:t>
            </a:r>
            <a:br>
              <a:rPr lang="en-US" dirty="0" smtClean="0"/>
            </a:br>
            <a:r>
              <a:rPr lang="en-US" dirty="0" smtClean="0"/>
              <a:t>network</a:t>
            </a:r>
          </a:p>
          <a:p>
            <a:r>
              <a:rPr lang="en-US" dirty="0" smtClean="0"/>
              <a:t>Performance is the main driving concern</a:t>
            </a:r>
          </a:p>
          <a:p>
            <a:r>
              <a:rPr lang="en-US" dirty="0" smtClean="0"/>
              <a:t>Heterogeneity is an important path to extreme scale</a:t>
            </a:r>
          </a:p>
          <a:p>
            <a:r>
              <a:rPr lang="en-US" dirty="0" smtClean="0"/>
              <a:t>Heterogeneous software technology to get performance</a:t>
            </a:r>
          </a:p>
          <a:p>
            <a:pPr lvl="1"/>
            <a:r>
              <a:rPr lang="en-US" dirty="0" smtClean="0"/>
              <a:t>More sophisticated parallel programming frameworks</a:t>
            </a:r>
          </a:p>
          <a:p>
            <a:pPr lvl="1"/>
            <a:r>
              <a:rPr lang="en-US" dirty="0" smtClean="0"/>
              <a:t>Integrated parallel performance tools</a:t>
            </a:r>
          </a:p>
          <a:p>
            <a:pPr lvl="2"/>
            <a:r>
              <a:rPr lang="en-US" dirty="0" smtClean="0"/>
              <a:t>support heterogeneous performance model and perspectives</a:t>
            </a:r>
            <a:endParaRPr lang="en-US" dirty="0"/>
          </a:p>
        </p:txBody>
      </p:sp>
      <p:pic>
        <p:nvPicPr>
          <p:cNvPr id="6" name="Picture 11" descr="hetero-arch.png"/>
          <p:cNvPicPr>
            <a:picLocks noChangeAspect="1"/>
          </p:cNvPicPr>
          <p:nvPr/>
        </p:nvPicPr>
        <p:blipFill>
          <a:blip r:embed="rId2">
            <a:extLst>
              <a:ext uri="{28A0092B-C50C-407E-A947-70E740481C1C}">
                <a14:useLocalDpi xmlns:a14="http://schemas.microsoft.com/office/drawing/2010/main" val="0"/>
              </a:ext>
            </a:extLst>
          </a:blip>
          <a:srcRect l="4498" t="5415" r="2249" b="5415"/>
          <a:stretch>
            <a:fillRect/>
          </a:stretch>
        </p:blipFill>
        <p:spPr bwMode="auto">
          <a:xfrm>
            <a:off x="4419600" y="1447800"/>
            <a:ext cx="4572000" cy="204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7"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49</a:t>
            </a:fld>
            <a:endParaRPr lang="en-US"/>
          </a:p>
        </p:txBody>
      </p:sp>
    </p:spTree>
    <p:extLst>
      <p:ext uri="{BB962C8B-B14F-4D97-AF65-F5344CB8AC3E}">
        <p14:creationId xmlns:p14="http://schemas.microsoft.com/office/powerpoint/2010/main" val="11195611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p:cNvSpPr>
          <p:nvPr>
            <p:ph idx="1"/>
          </p:nvPr>
        </p:nvSpPr>
        <p:spPr>
          <a:xfrm>
            <a:off x="238125" y="914401"/>
            <a:ext cx="8905875" cy="1447799"/>
          </a:xfrm>
        </p:spPr>
        <p:txBody>
          <a:bodyPr>
            <a:normAutofit fontScale="92500" lnSpcReduction="10000"/>
          </a:bodyPr>
          <a:lstStyle/>
          <a:p>
            <a:r>
              <a:rPr lang="en-US" dirty="0" smtClean="0"/>
              <a:t>TAU is a parallel performance framework and toolkit</a:t>
            </a:r>
          </a:p>
          <a:p>
            <a:r>
              <a:rPr lang="en-US" dirty="0" smtClean="0"/>
              <a:t>Software architecture provides separation of concerns</a:t>
            </a:r>
          </a:p>
          <a:p>
            <a:pPr lvl="1"/>
            <a:r>
              <a:rPr lang="en-US" dirty="0" smtClean="0"/>
              <a:t>Instrumentation | Measurement | Analysis</a:t>
            </a:r>
            <a:endParaRPr lang="en-US" dirty="0"/>
          </a:p>
        </p:txBody>
      </p:sp>
      <p:sp>
        <p:nvSpPr>
          <p:cNvPr id="5" name="Footer Placeholder 2"/>
          <p:cNvSpPr>
            <a:spLocks noGrp="1"/>
          </p:cNvSpPr>
          <p:nvPr>
            <p:ph type="ftr" sz="quarter" idx="11"/>
          </p:nvPr>
        </p:nvSpPr>
        <p:spPr/>
        <p:txBody>
          <a:bodyPr/>
          <a:lstStyle/>
          <a:p>
            <a:r>
              <a:rPr lang="en-US" smtClean="0"/>
              <a:t>Parallel Performance Tools: A Short Course, Beihang University, December 2-4, 2013</a:t>
            </a:r>
            <a:endParaRPr lang="en-US" dirty="0"/>
          </a:p>
        </p:txBody>
      </p:sp>
      <p:sp>
        <p:nvSpPr>
          <p:cNvPr id="6" name="Slide Number Placeholder 3"/>
          <p:cNvSpPr>
            <a:spLocks noGrp="1"/>
          </p:cNvSpPr>
          <p:nvPr>
            <p:ph type="sldNum" sz="quarter" idx="12"/>
          </p:nvPr>
        </p:nvSpPr>
        <p:spPr/>
        <p:txBody>
          <a:bodyPr/>
          <a:lstStyle/>
          <a:p>
            <a:fld id="{F8E865A7-7678-F840-B2ED-A6879803B906}" type="slidenum">
              <a:rPr lang="en-US" smtClean="0"/>
              <a:pPr/>
              <a:t>5</a:t>
            </a:fld>
            <a:endParaRPr lang="en-US"/>
          </a:p>
        </p:txBody>
      </p:sp>
      <p:sp>
        <p:nvSpPr>
          <p:cNvPr id="30721" name="Rectangle 2"/>
          <p:cNvSpPr>
            <a:spLocks noGrp="1"/>
          </p:cNvSpPr>
          <p:nvPr>
            <p:ph type="title"/>
          </p:nvPr>
        </p:nvSpPr>
        <p:spPr/>
        <p:txBody>
          <a:bodyPr/>
          <a:lstStyle/>
          <a:p>
            <a:r>
              <a:rPr lang="en-US" dirty="0" smtClean="0"/>
              <a:t>TAU Architecture</a:t>
            </a:r>
            <a:endParaRPr lang="en-US" dirty="0"/>
          </a:p>
        </p:txBody>
      </p:sp>
      <p:pic>
        <p:nvPicPr>
          <p:cNvPr id="2" name="Picture 1" descr="tau-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33" y="2319513"/>
            <a:ext cx="7370579" cy="4032744"/>
          </a:xfrm>
          <a:prstGeom prst="rect">
            <a:avLst/>
          </a:prstGeom>
        </p:spPr>
      </p:pic>
    </p:spTree>
    <p:extLst>
      <p:ext uri="{BB962C8B-B14F-4D97-AF65-F5344CB8AC3E}">
        <p14:creationId xmlns:p14="http://schemas.microsoft.com/office/powerpoint/2010/main" val="124943265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Implications for Performance Tools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Current status quo is somewhat comfortable</a:t>
            </a:r>
          </a:p>
          <a:p>
            <a:pPr lvl="1"/>
            <a:r>
              <a:rPr lang="en-US" dirty="0" smtClean="0"/>
              <a:t>Mostly homogeneous parallel systems and software</a:t>
            </a:r>
          </a:p>
          <a:p>
            <a:pPr lvl="1"/>
            <a:r>
              <a:rPr lang="en-US" dirty="0" smtClean="0"/>
              <a:t>Shared-memory multithreading – </a:t>
            </a:r>
            <a:r>
              <a:rPr lang="en-US" dirty="0" err="1" smtClean="0"/>
              <a:t>OpenMP</a:t>
            </a:r>
            <a:endParaRPr lang="en-US" dirty="0" smtClean="0"/>
          </a:p>
          <a:p>
            <a:pPr lvl="1"/>
            <a:r>
              <a:rPr lang="en-US" dirty="0" smtClean="0"/>
              <a:t>Distributed-memory message passing – MPI</a:t>
            </a:r>
          </a:p>
          <a:p>
            <a:r>
              <a:rPr lang="en-US" dirty="0" smtClean="0"/>
              <a:t>Parallel computational models are relatively stable</a:t>
            </a:r>
          </a:p>
          <a:p>
            <a:pPr lvl="1"/>
            <a:r>
              <a:rPr lang="en-US" dirty="0" smtClean="0"/>
              <a:t>Corresponding performance models are tractable</a:t>
            </a:r>
          </a:p>
          <a:p>
            <a:pPr lvl="1"/>
            <a:r>
              <a:rPr lang="en-US" dirty="0" smtClean="0"/>
              <a:t>Parallel performance tools can keep up and evolve</a:t>
            </a:r>
          </a:p>
          <a:p>
            <a:r>
              <a:rPr lang="en-US" dirty="0" smtClean="0"/>
              <a:t>Heterogeneity creates richer computational potential</a:t>
            </a:r>
          </a:p>
          <a:p>
            <a:pPr lvl="1"/>
            <a:r>
              <a:rPr lang="en-US" dirty="0" smtClean="0"/>
              <a:t>Greater performance diversity and complexity</a:t>
            </a:r>
          </a:p>
          <a:p>
            <a:r>
              <a:rPr lang="en-US" dirty="0" smtClean="0"/>
              <a:t>Heterogeneous system environments</a:t>
            </a:r>
          </a:p>
          <a:p>
            <a:r>
              <a:rPr lang="en-US" dirty="0" smtClean="0"/>
              <a:t>Performance tools have to support richer computation models and more versatile performance perspectives</a:t>
            </a:r>
          </a:p>
          <a:p>
            <a:r>
              <a:rPr lang="en-US" dirty="0" smtClean="0"/>
              <a:t>Will utilize more sophisticated programming and runtime</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50</a:t>
            </a:fld>
            <a:endParaRPr lang="en-US"/>
          </a:p>
        </p:txBody>
      </p:sp>
    </p:spTree>
    <p:extLst>
      <p:ext uri="{BB962C8B-B14F-4D97-AF65-F5344CB8AC3E}">
        <p14:creationId xmlns:p14="http://schemas.microsoft.com/office/powerpoint/2010/main" val="298627476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4"/>
          <p:cNvSpPr>
            <a:spLocks noGrp="1"/>
          </p:cNvSpPr>
          <p:nvPr>
            <p:ph idx="1"/>
          </p:nvPr>
        </p:nvSpPr>
        <p:spPr/>
        <p:txBody>
          <a:bodyPr>
            <a:normAutofit fontScale="85000" lnSpcReduction="10000"/>
          </a:bodyPr>
          <a:lstStyle/>
          <a:p>
            <a:r>
              <a:rPr lang="en-US" smtClean="0"/>
              <a:t>Want to create performance views that capture heterogeneous concurrency and execution behavior</a:t>
            </a:r>
          </a:p>
          <a:p>
            <a:pPr lvl="1"/>
            <a:r>
              <a:rPr lang="en-US" smtClean="0"/>
              <a:t>Reflect interactions between components</a:t>
            </a:r>
          </a:p>
          <a:p>
            <a:pPr lvl="1"/>
            <a:r>
              <a:rPr lang="en-US" smtClean="0"/>
              <a:t>Capture performance semantics of computation</a:t>
            </a:r>
          </a:p>
          <a:p>
            <a:pPr lvl="1"/>
            <a:r>
              <a:rPr lang="en-US" smtClean="0"/>
              <a:t>Assimilate performance for all execution paths</a:t>
            </a:r>
          </a:p>
          <a:p>
            <a:r>
              <a:rPr lang="en-US" smtClean="0"/>
              <a:t>Existing parallel performance tools are CPU (host)-centric</a:t>
            </a:r>
          </a:p>
          <a:p>
            <a:pPr lvl="1"/>
            <a:r>
              <a:rPr lang="en-US" smtClean="0"/>
              <a:t>Event-based sampling</a:t>
            </a:r>
          </a:p>
          <a:p>
            <a:pPr lvl="1"/>
            <a:r>
              <a:rPr lang="en-US" smtClean="0"/>
              <a:t>Direct measurement (instrumentation of events)</a:t>
            </a:r>
          </a:p>
          <a:p>
            <a:r>
              <a:rPr lang="en-US" smtClean="0"/>
              <a:t>What perspective does the host have of other components?</a:t>
            </a:r>
          </a:p>
          <a:p>
            <a:pPr lvl="1"/>
            <a:r>
              <a:rPr lang="en-US" smtClean="0"/>
              <a:t>Determines semantics of  the measurement data</a:t>
            </a:r>
          </a:p>
          <a:p>
            <a:pPr lvl="1"/>
            <a:r>
              <a:rPr lang="en-US" smtClean="0"/>
              <a:t>Determines assumptions about behavior and interactions</a:t>
            </a:r>
          </a:p>
          <a:p>
            <a:r>
              <a:rPr lang="en-US" smtClean="0"/>
              <a:t>Performance views may have to work with reduced data</a:t>
            </a:r>
          </a:p>
          <a:p>
            <a:endParaRPr lang="en-US" smtClean="0"/>
          </a:p>
          <a:p>
            <a:pPr lvl="1"/>
            <a:endParaRPr lang="en-US" dirty="0"/>
          </a:p>
        </p:txBody>
      </p:sp>
      <p:sp>
        <p:nvSpPr>
          <p:cNvPr id="12289" name="Title 3"/>
          <p:cNvSpPr>
            <a:spLocks noGrp="1"/>
          </p:cNvSpPr>
          <p:nvPr>
            <p:ph type="title"/>
          </p:nvPr>
        </p:nvSpPr>
        <p:spPr/>
        <p:txBody>
          <a:bodyPr/>
          <a:lstStyle/>
          <a:p>
            <a:r>
              <a:rPr lang="en-US" smtClean="0"/>
              <a:t>Heterogeneous Performance Views</a:t>
            </a:r>
            <a:endParaRPr lang="en-US" dirty="0"/>
          </a:p>
        </p:txBody>
      </p:sp>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51</a:t>
            </a:fld>
            <a:endParaRPr lang="en-US"/>
          </a:p>
        </p:txBody>
      </p:sp>
    </p:spTree>
    <p:extLst>
      <p:ext uri="{BB962C8B-B14F-4D97-AF65-F5344CB8AC3E}">
        <p14:creationId xmlns:p14="http://schemas.microsoft.com/office/powerpoint/2010/main" val="519283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5"/>
          <p:cNvSpPr>
            <a:spLocks noGrp="1"/>
          </p:cNvSpPr>
          <p:nvPr>
            <p:ph type="title"/>
          </p:nvPr>
        </p:nvSpPr>
        <p:spPr/>
        <p:txBody>
          <a:bodyPr>
            <a:normAutofit fontScale="90000"/>
          </a:bodyPr>
          <a:lstStyle/>
          <a:p>
            <a:r>
              <a:rPr lang="en-US" dirty="0" smtClean="0"/>
              <a:t>TAU for Heterogeneous Performance Analysis</a:t>
            </a:r>
            <a:endParaRPr lang="en-US" dirty="0"/>
          </a:p>
        </p:txBody>
      </p:sp>
      <p:sp>
        <p:nvSpPr>
          <p:cNvPr id="20482" name="Content Placeholder 6"/>
          <p:cNvSpPr>
            <a:spLocks noGrp="1"/>
          </p:cNvSpPr>
          <p:nvPr>
            <p:ph idx="1"/>
          </p:nvPr>
        </p:nvSpPr>
        <p:spPr>
          <a:xfrm>
            <a:off x="238125" y="914400"/>
            <a:ext cx="8905875" cy="4800600"/>
          </a:xfrm>
        </p:spPr>
        <p:txBody>
          <a:bodyPr>
            <a:normAutofit fontScale="92500" lnSpcReduction="10000"/>
          </a:bodyPr>
          <a:lstStyle/>
          <a:p>
            <a:r>
              <a:rPr lang="en-US" dirty="0" smtClean="0"/>
              <a:t>Extend TAU for heterogeneous performance analysis</a:t>
            </a:r>
          </a:p>
          <a:p>
            <a:r>
              <a:rPr lang="en-US" dirty="0" smtClean="0"/>
              <a:t>Integrate Host-GPU support in TAU measurement</a:t>
            </a:r>
          </a:p>
          <a:p>
            <a:pPr lvl="1"/>
            <a:r>
              <a:rPr lang="en-US" dirty="0" smtClean="0"/>
              <a:t>Enable host-GPU measurement approach</a:t>
            </a:r>
          </a:p>
          <a:p>
            <a:pPr lvl="2"/>
            <a:r>
              <a:rPr lang="en-US" dirty="0"/>
              <a:t>t</a:t>
            </a:r>
            <a:r>
              <a:rPr lang="en-US" dirty="0" smtClean="0"/>
              <a:t>arget CUDA and NVIDIA GPUs</a:t>
            </a:r>
          </a:p>
          <a:p>
            <a:pPr lvl="2"/>
            <a:r>
              <a:rPr lang="en-US" dirty="0"/>
              <a:t>utilize CUPTI and PAPI CUDA</a:t>
            </a:r>
          </a:p>
          <a:p>
            <a:pPr lvl="2"/>
            <a:r>
              <a:rPr lang="en-US" dirty="0"/>
              <a:t>i</a:t>
            </a:r>
            <a:r>
              <a:rPr lang="en-US" dirty="0" smtClean="0"/>
              <a:t>nterface with compilers (PGI)</a:t>
            </a:r>
          </a:p>
          <a:p>
            <a:pPr lvl="1"/>
            <a:r>
              <a:rPr lang="en-US" dirty="0" smtClean="0"/>
              <a:t>Provide both heterogeneous profiling and tracing</a:t>
            </a:r>
          </a:p>
          <a:p>
            <a:pPr lvl="2"/>
            <a:r>
              <a:rPr lang="en-US" dirty="0" smtClean="0"/>
              <a:t>contextualization of asynchronous kernel invocation</a:t>
            </a:r>
          </a:p>
          <a:p>
            <a:r>
              <a:rPr lang="en-US" dirty="0" smtClean="0"/>
              <a:t>Additional support</a:t>
            </a:r>
          </a:p>
          <a:p>
            <a:pPr lvl="1"/>
            <a:r>
              <a:rPr lang="en-US" dirty="0" smtClean="0"/>
              <a:t>TAU wrapping of libraries (</a:t>
            </a:r>
            <a:r>
              <a:rPr lang="en-US" i="1" dirty="0" err="1" smtClean="0"/>
              <a:t>tau_gen_wrapper</a:t>
            </a:r>
            <a:r>
              <a:rPr lang="en-US" dirty="0" smtClean="0"/>
              <a:t>)</a:t>
            </a:r>
          </a:p>
          <a:p>
            <a:pPr lvl="1"/>
            <a:r>
              <a:rPr lang="en-US" dirty="0" smtClean="0"/>
              <a:t>Work with library preloading </a:t>
            </a:r>
            <a:r>
              <a:rPr lang="en-US" i="1" dirty="0" smtClean="0"/>
              <a:t>(</a:t>
            </a:r>
            <a:r>
              <a:rPr lang="en-US" i="1" dirty="0" err="1" smtClean="0"/>
              <a:t>tau_exec</a:t>
            </a:r>
            <a:r>
              <a:rPr lang="en-US" dirty="0" smtClean="0"/>
              <a:t>) </a:t>
            </a:r>
            <a:endParaRPr lang="en-US" dirty="0"/>
          </a:p>
        </p:txBody>
      </p:sp>
      <p:sp>
        <p:nvSpPr>
          <p:cNvPr id="4" name="TextBox 3"/>
          <p:cNvSpPr txBox="1"/>
          <p:nvPr/>
        </p:nvSpPr>
        <p:spPr>
          <a:xfrm>
            <a:off x="762000" y="5831432"/>
            <a:ext cx="7620000" cy="493168"/>
          </a:xfrm>
          <a:prstGeom prst="rect">
            <a:avLst/>
          </a:prstGeom>
          <a:solidFill>
            <a:srgbClr val="FFFFFF"/>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lIns="100794" tIns="50397" rIns="100794" bIns="50397" rtlCol="0">
            <a:spAutoFit/>
          </a:bodyPr>
          <a:lstStyle/>
          <a:p>
            <a:pPr>
              <a:lnSpc>
                <a:spcPct val="90000"/>
              </a:lnSpc>
              <a:buFont typeface="Wingdings" charset="0"/>
              <a:buNone/>
            </a:pPr>
            <a:r>
              <a:rPr lang="en-US" sz="1400" dirty="0" smtClean="0">
                <a:latin typeface="Times New Roman"/>
                <a:cs typeface="Times New Roman"/>
              </a:rPr>
              <a:t>A. Malony, </a:t>
            </a:r>
            <a:r>
              <a:rPr lang="en-US" sz="1400" dirty="0" smtClean="0">
                <a:solidFill>
                  <a:srgbClr val="000000"/>
                </a:solidFill>
                <a:latin typeface="Times New Roman"/>
                <a:ea typeface="ＭＳ Ｐゴシック" charset="0"/>
                <a:cs typeface="Times New Roman"/>
              </a:rPr>
              <a:t>et al.</a:t>
            </a:r>
            <a:r>
              <a:rPr lang="en-US" sz="1400" dirty="0" smtClean="0">
                <a:latin typeface="Times New Roman"/>
                <a:cs typeface="Times New Roman"/>
              </a:rPr>
              <a:t>, “</a:t>
            </a:r>
            <a:r>
              <a:rPr lang="en-US" sz="1400" dirty="0">
                <a:solidFill>
                  <a:schemeClr val="tx1"/>
                </a:solidFill>
                <a:latin typeface="Times New Roman"/>
                <a:ea typeface="ＭＳ Ｐゴシック" charset="0"/>
                <a:cs typeface="Times New Roman"/>
              </a:rPr>
              <a:t>Parallel Performance Measurement </a:t>
            </a:r>
            <a:r>
              <a:rPr lang="en-US" sz="1400" dirty="0" smtClean="0">
                <a:solidFill>
                  <a:schemeClr val="tx1"/>
                </a:solidFill>
                <a:latin typeface="Times New Roman"/>
                <a:ea typeface="ＭＳ Ｐゴシック" charset="0"/>
                <a:cs typeface="Times New Roman"/>
              </a:rPr>
              <a:t>of Heterogeneous </a:t>
            </a:r>
            <a:r>
              <a:rPr lang="en-US" sz="1400" dirty="0">
                <a:solidFill>
                  <a:schemeClr val="tx1"/>
                </a:solidFill>
                <a:latin typeface="Times New Roman"/>
                <a:ea typeface="ＭＳ Ｐゴシック" charset="0"/>
                <a:cs typeface="Times New Roman"/>
              </a:rPr>
              <a:t>Parallel Systems with GPUs</a:t>
            </a:r>
            <a:r>
              <a:rPr lang="en-US" sz="1400" dirty="0" smtClean="0">
                <a:latin typeface="Times New Roman"/>
                <a:cs typeface="Times New Roman"/>
              </a:rPr>
              <a:t>,” International Conference on Parallel Processing (ICPP 2011), Taipei, Taiwan, 2011.</a:t>
            </a:r>
          </a:p>
        </p:txBody>
      </p:sp>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52</a:t>
            </a:fld>
            <a:endParaRPr lang="en-US"/>
          </a:p>
        </p:txBody>
      </p:sp>
    </p:spTree>
    <p:extLst>
      <p:ext uri="{BB962C8B-B14F-4D97-AF65-F5344CB8AC3E}">
        <p14:creationId xmlns:p14="http://schemas.microsoft.com/office/powerpoint/2010/main" val="341048703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TAU GPU Support Works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Approach 1: CUDA library wrapping + CUDA events</a:t>
            </a:r>
          </a:p>
          <a:p>
            <a:pPr lvl="1"/>
            <a:r>
              <a:rPr lang="en-US" dirty="0" smtClean="0"/>
              <a:t>CUDA driver or runtime API are intercepted</a:t>
            </a:r>
          </a:p>
          <a:p>
            <a:r>
              <a:rPr lang="en-US" dirty="0" smtClean="0"/>
              <a:t>Approach 2: CUDA Profiling Tools Interface (CUPTI)</a:t>
            </a:r>
          </a:p>
          <a:p>
            <a:pPr lvl="1"/>
            <a:r>
              <a:rPr lang="en-US" dirty="0" smtClean="0"/>
              <a:t>Callback API – a callback is registered for every API call</a:t>
            </a:r>
          </a:p>
          <a:p>
            <a:pPr lvl="1"/>
            <a:r>
              <a:rPr lang="en-US" dirty="0" smtClean="0"/>
              <a:t>Counter API -- GPU device counters (device-level)</a:t>
            </a:r>
          </a:p>
          <a:p>
            <a:pPr lvl="1"/>
            <a:r>
              <a:rPr lang="en-US" dirty="0" smtClean="0"/>
              <a:t>Activity API – kernel </a:t>
            </a:r>
            <a:r>
              <a:rPr lang="en-US" dirty="0"/>
              <a:t>and memory copy timing information </a:t>
            </a:r>
            <a:endParaRPr lang="en-US" dirty="0" smtClean="0"/>
          </a:p>
          <a:p>
            <a:r>
              <a:rPr lang="en-US" dirty="0" smtClean="0"/>
              <a:t>With </a:t>
            </a:r>
            <a:r>
              <a:rPr lang="en-US" dirty="0"/>
              <a:t>b</a:t>
            </a:r>
            <a:r>
              <a:rPr lang="en-US" dirty="0" smtClean="0"/>
              <a:t>oth of these methods, TAU records the activity that occurred on the GPU at a synchronization point</a:t>
            </a:r>
          </a:p>
          <a:p>
            <a:r>
              <a:rPr lang="en-US" dirty="0" smtClean="0"/>
              <a:t>Performance data is merged with TAU profile/trace</a:t>
            </a:r>
          </a:p>
          <a:p>
            <a:pPr lvl="1"/>
            <a:r>
              <a:rPr lang="en-US" dirty="0"/>
              <a:t>D</a:t>
            </a:r>
            <a:r>
              <a:rPr lang="en-US" dirty="0" smtClean="0"/>
              <a:t>ivided between CPU and GPU</a:t>
            </a:r>
          </a:p>
          <a:p>
            <a:pPr lvl="1"/>
            <a:r>
              <a:rPr lang="en-US" dirty="0" smtClean="0"/>
              <a:t>Each GPU stream/context presented as a separate thread</a:t>
            </a:r>
          </a:p>
          <a:p>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53</a:t>
            </a:fld>
            <a:endParaRPr lang="en-US"/>
          </a:p>
        </p:txBody>
      </p:sp>
    </p:spTree>
    <p:extLst>
      <p:ext uri="{BB962C8B-B14F-4D97-AF65-F5344CB8AC3E}">
        <p14:creationId xmlns:p14="http://schemas.microsoft.com/office/powerpoint/2010/main" val="284125636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0"/>
            <a:ext cx="8991600" cy="685800"/>
          </a:xfrm>
        </p:spPr>
        <p:txBody>
          <a:bodyPr/>
          <a:lstStyle/>
          <a:p>
            <a:r>
              <a:rPr lang="en-US" dirty="0" smtClean="0"/>
              <a:t>GPU Performance Tool Interoperability</a:t>
            </a:r>
            <a:endParaRPr lang="en-US" dirty="0"/>
          </a:p>
        </p:txBody>
      </p:sp>
      <p:pic>
        <p:nvPicPr>
          <p:cNvPr id="7" name="Picture 6" descr="tools_interopt-n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22" y="1143555"/>
            <a:ext cx="7351490" cy="4918855"/>
          </a:xfrm>
          <a:prstGeom prst="rect">
            <a:avLst/>
          </a:prstGeom>
        </p:spPr>
      </p:pic>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54</a:t>
            </a:fld>
            <a:endParaRPr lang="en-US"/>
          </a:p>
        </p:txBody>
      </p:sp>
    </p:spTree>
    <p:extLst>
      <p:ext uri="{BB962C8B-B14F-4D97-AF65-F5344CB8AC3E}">
        <p14:creationId xmlns:p14="http://schemas.microsoft.com/office/powerpoint/2010/main" val="35133649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TAU Profile with GPU Performance Data</a:t>
            </a:r>
            <a:endParaRPr lang="en-US" dirty="0"/>
          </a:p>
        </p:txBody>
      </p:sp>
      <p:pic>
        <p:nvPicPr>
          <p:cNvPr id="2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7810313" cy="210201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08" y="4673964"/>
            <a:ext cx="5324535" cy="1426899"/>
          </a:xfrm>
          <a:prstGeom prst="rect">
            <a:avLst/>
          </a:prstGeom>
        </p:spPr>
      </p:pic>
      <p:sp>
        <p:nvSpPr>
          <p:cNvPr id="23" name="TextBox 22"/>
          <p:cNvSpPr txBox="1"/>
          <p:nvPr/>
        </p:nvSpPr>
        <p:spPr>
          <a:xfrm>
            <a:off x="1876238" y="1344682"/>
            <a:ext cx="1588412" cy="400110"/>
          </a:xfrm>
          <a:prstGeom prst="rect">
            <a:avLst/>
          </a:prstGeom>
          <a:noFill/>
        </p:spPr>
        <p:txBody>
          <a:bodyPr wrap="none" rtlCol="0">
            <a:spAutoFit/>
          </a:bodyPr>
          <a:lstStyle/>
          <a:p>
            <a:r>
              <a:rPr lang="en-US" sz="2000" b="1" dirty="0" smtClean="0">
                <a:latin typeface="+mn-lt"/>
                <a:cs typeface="Calibri" pitchFamily="34" charset="0"/>
              </a:rPr>
              <a:t>CPU events:</a:t>
            </a:r>
            <a:endParaRPr lang="en-US" sz="2000" b="1" dirty="0">
              <a:latin typeface="+mn-lt"/>
              <a:cs typeface="Calibri" pitchFamily="34" charset="0"/>
            </a:endParaRPr>
          </a:p>
        </p:txBody>
      </p:sp>
      <p:sp>
        <p:nvSpPr>
          <p:cNvPr id="24" name="TextBox 23"/>
          <p:cNvSpPr txBox="1"/>
          <p:nvPr/>
        </p:nvSpPr>
        <p:spPr>
          <a:xfrm>
            <a:off x="1848986" y="4352549"/>
            <a:ext cx="1602564" cy="400110"/>
          </a:xfrm>
          <a:prstGeom prst="rect">
            <a:avLst/>
          </a:prstGeom>
          <a:noFill/>
        </p:spPr>
        <p:txBody>
          <a:bodyPr wrap="none" rtlCol="0">
            <a:spAutoFit/>
          </a:bodyPr>
          <a:lstStyle/>
          <a:p>
            <a:r>
              <a:rPr lang="en-US" sz="2000" b="1" dirty="0">
                <a:latin typeface="+mn-lt"/>
                <a:cs typeface="Calibri" pitchFamily="34" charset="0"/>
              </a:rPr>
              <a:t>G</a:t>
            </a:r>
            <a:r>
              <a:rPr lang="en-US" sz="2000" b="1" dirty="0" smtClean="0">
                <a:latin typeface="+mn-lt"/>
                <a:cs typeface="Calibri" pitchFamily="34" charset="0"/>
              </a:rPr>
              <a:t>PU events:</a:t>
            </a:r>
            <a:endParaRPr lang="en-US" sz="2000" b="1" dirty="0">
              <a:latin typeface="+mn-lt"/>
              <a:cs typeface="Calibri" pitchFamily="34" charset="0"/>
            </a:endParaRPr>
          </a:p>
        </p:txBody>
      </p:sp>
      <p:sp>
        <p:nvSpPr>
          <p:cNvPr id="25" name="TextBox 24"/>
          <p:cNvSpPr txBox="1"/>
          <p:nvPr/>
        </p:nvSpPr>
        <p:spPr>
          <a:xfrm>
            <a:off x="417921" y="3222943"/>
            <a:ext cx="5957835" cy="400110"/>
          </a:xfrm>
          <a:prstGeom prst="rect">
            <a:avLst/>
          </a:prstGeom>
          <a:noFill/>
        </p:spPr>
        <p:txBody>
          <a:bodyPr wrap="none" rtlCol="0">
            <a:spAutoFit/>
          </a:bodyPr>
          <a:lstStyle/>
          <a:p>
            <a:r>
              <a:rPr lang="en-US" sz="2000" b="1" dirty="0" smtClean="0">
                <a:latin typeface="+mn-lt"/>
                <a:cs typeface="Calibri" pitchFamily="34" charset="0"/>
              </a:rPr>
              <a:t>CPU-GPU communication events (recorded on CPU)</a:t>
            </a:r>
            <a:r>
              <a:rPr lang="en-US" sz="2000" b="1" dirty="0" smtClean="0">
                <a:latin typeface="Calibri" pitchFamily="34" charset="0"/>
                <a:cs typeface="Calibri" pitchFamily="34" charset="0"/>
              </a:rPr>
              <a:t>:</a:t>
            </a:r>
            <a:endParaRPr lang="en-US" sz="2000" b="1" dirty="0">
              <a:latin typeface="Calibri" pitchFamily="34" charset="0"/>
              <a:cs typeface="Calibri" pitchFamily="34" charset="0"/>
            </a:endParaRPr>
          </a:p>
        </p:txBody>
      </p:sp>
      <p:cxnSp>
        <p:nvCxnSpPr>
          <p:cNvPr id="28" name="Straight Arrow Connector 27"/>
          <p:cNvCxnSpPr>
            <a:stCxn id="38" idx="1"/>
          </p:cNvCxnSpPr>
          <p:nvPr/>
        </p:nvCxnSpPr>
        <p:spPr>
          <a:xfrm rot="10800000" flipV="1">
            <a:off x="5286190" y="1724055"/>
            <a:ext cx="1366832" cy="123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0" idx="1"/>
          </p:cNvCxnSpPr>
          <p:nvPr/>
        </p:nvCxnSpPr>
        <p:spPr>
          <a:xfrm rot="10800000">
            <a:off x="4657540" y="2894825"/>
            <a:ext cx="2114580" cy="41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1" idx="1"/>
          </p:cNvCxnSpPr>
          <p:nvPr/>
        </p:nvCxnSpPr>
        <p:spPr>
          <a:xfrm rot="10800000">
            <a:off x="4928126" y="2724258"/>
            <a:ext cx="1644620" cy="214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3" idx="1"/>
          </p:cNvCxnSpPr>
          <p:nvPr/>
        </p:nvCxnSpPr>
        <p:spPr>
          <a:xfrm rot="10800000">
            <a:off x="6781800" y="3886200"/>
            <a:ext cx="870662" cy="1325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38" y="3687275"/>
            <a:ext cx="5829300" cy="20955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488" y="3889663"/>
            <a:ext cx="5791200" cy="200025"/>
          </a:xfrm>
          <a:prstGeom prst="rect">
            <a:avLst/>
          </a:prstGeom>
        </p:spPr>
      </p:pic>
      <p:cxnSp>
        <p:nvCxnSpPr>
          <p:cNvPr id="36" name="Straight Arrow Connector 35"/>
          <p:cNvCxnSpPr>
            <a:stCxn id="42" idx="1"/>
          </p:cNvCxnSpPr>
          <p:nvPr/>
        </p:nvCxnSpPr>
        <p:spPr>
          <a:xfrm rot="10800000">
            <a:off x="5581465" y="5599922"/>
            <a:ext cx="1383266" cy="271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9" idx="1"/>
          </p:cNvCxnSpPr>
          <p:nvPr/>
        </p:nvCxnSpPr>
        <p:spPr>
          <a:xfrm rot="10800000">
            <a:off x="6606338" y="2247763"/>
            <a:ext cx="632662" cy="238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53022" y="1524000"/>
            <a:ext cx="2400066" cy="400110"/>
          </a:xfrm>
          <a:prstGeom prst="rect">
            <a:avLst/>
          </a:prstGeom>
          <a:noFill/>
        </p:spPr>
        <p:txBody>
          <a:bodyPr wrap="none" rtlCol="0">
            <a:spAutoFit/>
          </a:bodyPr>
          <a:lstStyle/>
          <a:p>
            <a:r>
              <a:rPr lang="en-US" sz="2000" dirty="0" smtClean="0">
                <a:latin typeface="Times New Roman"/>
                <a:cs typeface="Times New Roman"/>
              </a:rPr>
              <a:t>GPU synchronization</a:t>
            </a:r>
            <a:endParaRPr lang="en-US" sz="2000" dirty="0">
              <a:latin typeface="Times New Roman"/>
              <a:cs typeface="Times New Roman"/>
            </a:endParaRPr>
          </a:p>
        </p:txBody>
      </p:sp>
      <p:sp>
        <p:nvSpPr>
          <p:cNvPr id="39" name="TextBox 38"/>
          <p:cNvSpPr txBox="1"/>
          <p:nvPr/>
        </p:nvSpPr>
        <p:spPr>
          <a:xfrm>
            <a:off x="7239000" y="2286000"/>
            <a:ext cx="1828800" cy="400110"/>
          </a:xfrm>
          <a:prstGeom prst="rect">
            <a:avLst/>
          </a:prstGeom>
          <a:noFill/>
        </p:spPr>
        <p:txBody>
          <a:bodyPr wrap="square" rtlCol="0">
            <a:spAutoFit/>
          </a:bodyPr>
          <a:lstStyle/>
          <a:p>
            <a:r>
              <a:rPr lang="en-US" sz="2000" dirty="0" err="1" smtClean="0">
                <a:latin typeface="Times New Roman"/>
                <a:cs typeface="Times New Roman"/>
              </a:rPr>
              <a:t>OpenMP</a:t>
            </a:r>
            <a:r>
              <a:rPr lang="en-US" sz="2000" dirty="0" smtClean="0">
                <a:latin typeface="Times New Roman"/>
                <a:cs typeface="Times New Roman"/>
              </a:rPr>
              <a:t> region</a:t>
            </a:r>
            <a:endParaRPr lang="en-US" sz="2000" dirty="0">
              <a:latin typeface="Times New Roman"/>
              <a:cs typeface="Times New Roman"/>
            </a:endParaRPr>
          </a:p>
        </p:txBody>
      </p:sp>
      <p:sp>
        <p:nvSpPr>
          <p:cNvPr id="40" name="TextBox 39"/>
          <p:cNvSpPr txBox="1"/>
          <p:nvPr/>
        </p:nvSpPr>
        <p:spPr>
          <a:xfrm>
            <a:off x="6772120" y="3105090"/>
            <a:ext cx="2300379" cy="400110"/>
          </a:xfrm>
          <a:prstGeom prst="rect">
            <a:avLst/>
          </a:prstGeom>
          <a:noFill/>
        </p:spPr>
        <p:txBody>
          <a:bodyPr wrap="none" rtlCol="0">
            <a:spAutoFit/>
          </a:bodyPr>
          <a:lstStyle/>
          <a:p>
            <a:r>
              <a:rPr lang="en-US" sz="2000" dirty="0" smtClean="0">
                <a:latin typeface="Times New Roman"/>
                <a:cs typeface="Times New Roman"/>
              </a:rPr>
              <a:t>MPI communication</a:t>
            </a:r>
            <a:endParaRPr lang="en-US" sz="2000" dirty="0">
              <a:latin typeface="Times New Roman"/>
              <a:cs typeface="Times New Roman"/>
            </a:endParaRPr>
          </a:p>
        </p:txBody>
      </p:sp>
      <p:sp>
        <p:nvSpPr>
          <p:cNvPr id="41" name="TextBox 40"/>
          <p:cNvSpPr txBox="1"/>
          <p:nvPr/>
        </p:nvSpPr>
        <p:spPr>
          <a:xfrm>
            <a:off x="6572746" y="2738735"/>
            <a:ext cx="2614334" cy="400110"/>
          </a:xfrm>
          <a:prstGeom prst="rect">
            <a:avLst/>
          </a:prstGeom>
          <a:noFill/>
        </p:spPr>
        <p:txBody>
          <a:bodyPr wrap="none" rtlCol="0">
            <a:spAutoFit/>
          </a:bodyPr>
          <a:lstStyle/>
          <a:p>
            <a:r>
              <a:rPr lang="en-US" sz="2000" dirty="0" smtClean="0">
                <a:latin typeface="Times New Roman"/>
                <a:cs typeface="Times New Roman"/>
              </a:rPr>
              <a:t>Memory copy on CPU</a:t>
            </a:r>
            <a:endParaRPr lang="en-US" sz="2000" dirty="0">
              <a:latin typeface="Times New Roman"/>
              <a:cs typeface="Times New Roman"/>
            </a:endParaRPr>
          </a:p>
        </p:txBody>
      </p:sp>
      <p:sp>
        <p:nvSpPr>
          <p:cNvPr id="42" name="TextBox 41"/>
          <p:cNvSpPr txBox="1"/>
          <p:nvPr/>
        </p:nvSpPr>
        <p:spPr>
          <a:xfrm>
            <a:off x="6964731" y="5517201"/>
            <a:ext cx="2222225" cy="707886"/>
          </a:xfrm>
          <a:prstGeom prst="rect">
            <a:avLst/>
          </a:prstGeom>
          <a:noFill/>
        </p:spPr>
        <p:txBody>
          <a:bodyPr wrap="none" rtlCol="0">
            <a:spAutoFit/>
          </a:bodyPr>
          <a:lstStyle/>
          <a:p>
            <a:r>
              <a:rPr lang="en-US" sz="2000" dirty="0" smtClean="0">
                <a:latin typeface="Times New Roman"/>
                <a:cs typeface="Times New Roman"/>
              </a:rPr>
              <a:t>Memory copy time</a:t>
            </a:r>
          </a:p>
          <a:p>
            <a:r>
              <a:rPr lang="en-US" sz="2000" dirty="0" smtClean="0">
                <a:latin typeface="Times New Roman"/>
                <a:cs typeface="Times New Roman"/>
              </a:rPr>
              <a:t>on GPU</a:t>
            </a:r>
            <a:endParaRPr lang="en-US" sz="2000" dirty="0">
              <a:latin typeface="Times New Roman"/>
              <a:cs typeface="Times New Roman"/>
            </a:endParaRPr>
          </a:p>
        </p:txBody>
      </p:sp>
      <p:sp>
        <p:nvSpPr>
          <p:cNvPr id="43" name="TextBox 42"/>
          <p:cNvSpPr txBox="1"/>
          <p:nvPr/>
        </p:nvSpPr>
        <p:spPr>
          <a:xfrm>
            <a:off x="7652462" y="3664803"/>
            <a:ext cx="1313180" cy="707886"/>
          </a:xfrm>
          <a:prstGeom prst="rect">
            <a:avLst/>
          </a:prstGeom>
          <a:noFill/>
        </p:spPr>
        <p:txBody>
          <a:bodyPr wrap="none" rtlCol="0">
            <a:spAutoFit/>
          </a:bodyPr>
          <a:lstStyle/>
          <a:p>
            <a:r>
              <a:rPr lang="en-US" sz="2000" dirty="0" smtClean="0">
                <a:latin typeface="Times New Roman"/>
                <a:cs typeface="Times New Roman"/>
              </a:rPr>
              <a:t>Bytes </a:t>
            </a:r>
            <a:br>
              <a:rPr lang="en-US" sz="2000" dirty="0" smtClean="0">
                <a:latin typeface="Times New Roman"/>
                <a:cs typeface="Times New Roman"/>
              </a:rPr>
            </a:br>
            <a:r>
              <a:rPr lang="en-US" sz="2000" dirty="0" smtClean="0">
                <a:latin typeface="Times New Roman"/>
                <a:cs typeface="Times New Roman"/>
              </a:rPr>
              <a:t>transferred</a:t>
            </a:r>
            <a:endParaRPr lang="en-US" sz="2000" dirty="0">
              <a:latin typeface="Times New Roman"/>
              <a:cs typeface="Times New Roman"/>
            </a:endParaRPr>
          </a:p>
        </p:txBody>
      </p:sp>
      <p:sp>
        <p:nvSpPr>
          <p:cNvPr id="45" name="TextBox 44"/>
          <p:cNvSpPr txBox="1"/>
          <p:nvPr/>
        </p:nvSpPr>
        <p:spPr>
          <a:xfrm>
            <a:off x="7541436" y="4751187"/>
            <a:ext cx="1502510" cy="400110"/>
          </a:xfrm>
          <a:prstGeom prst="rect">
            <a:avLst/>
          </a:prstGeom>
          <a:noFill/>
        </p:spPr>
        <p:txBody>
          <a:bodyPr wrap="none" rtlCol="0">
            <a:spAutoFit/>
          </a:bodyPr>
          <a:lstStyle/>
          <a:p>
            <a:r>
              <a:rPr lang="en-US" sz="2000" dirty="0" smtClean="0">
                <a:latin typeface="Times New Roman"/>
                <a:cs typeface="Times New Roman"/>
              </a:rPr>
              <a:t>GPU kernels</a:t>
            </a:r>
            <a:endParaRPr lang="en-US" sz="2000" dirty="0">
              <a:latin typeface="Times New Roman"/>
              <a:cs typeface="Times New Roman"/>
            </a:endParaRPr>
          </a:p>
        </p:txBody>
      </p:sp>
      <p:grpSp>
        <p:nvGrpSpPr>
          <p:cNvPr id="3" name="Group 55"/>
          <p:cNvGrpSpPr/>
          <p:nvPr/>
        </p:nvGrpSpPr>
        <p:grpSpPr>
          <a:xfrm>
            <a:off x="5605566" y="4866500"/>
            <a:ext cx="1935871" cy="597648"/>
            <a:chOff x="4891437" y="4866500"/>
            <a:chExt cx="2490553" cy="597648"/>
          </a:xfrm>
        </p:grpSpPr>
        <p:cxnSp>
          <p:nvCxnSpPr>
            <p:cNvPr id="32" name="Straight Arrow Connector 31"/>
            <p:cNvCxnSpPr>
              <a:stCxn id="45" idx="1"/>
            </p:cNvCxnSpPr>
            <p:nvPr/>
          </p:nvCxnSpPr>
          <p:spPr>
            <a:xfrm rot="10800000">
              <a:off x="4891437" y="4866500"/>
              <a:ext cx="2490552" cy="84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5" idx="1"/>
            </p:cNvCxnSpPr>
            <p:nvPr/>
          </p:nvCxnSpPr>
          <p:spPr>
            <a:xfrm rot="10800000" flipV="1">
              <a:off x="5041361" y="4951242"/>
              <a:ext cx="2340627" cy="2845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5" idx="1"/>
            </p:cNvCxnSpPr>
            <p:nvPr/>
          </p:nvCxnSpPr>
          <p:spPr>
            <a:xfrm rot="10800000" flipV="1">
              <a:off x="5055634" y="4951242"/>
              <a:ext cx="2326356" cy="5129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3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55</a:t>
            </a:fld>
            <a:endParaRPr lang="en-US"/>
          </a:p>
        </p:txBody>
      </p:sp>
    </p:spTree>
    <p:extLst>
      <p:ext uri="{BB962C8B-B14F-4D97-AF65-F5344CB8AC3E}">
        <p14:creationId xmlns:p14="http://schemas.microsoft.com/office/powerpoint/2010/main" val="372086881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15988"/>
            <a:ext cx="91440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5"/>
          <p:cNvSpPr>
            <a:spLocks noGrp="1"/>
          </p:cNvSpPr>
          <p:nvPr>
            <p:ph type="title"/>
          </p:nvPr>
        </p:nvSpPr>
        <p:spPr/>
        <p:txBody>
          <a:bodyPr/>
          <a:lstStyle/>
          <a:p>
            <a:r>
              <a:rPr lang="en-US" dirty="0" smtClean="0">
                <a:latin typeface="Times New Roman" charset="0"/>
                <a:ea typeface="ＭＳ Ｐゴシック" charset="0"/>
                <a:cs typeface="ＭＳ Ｐゴシック" charset="0"/>
              </a:rPr>
              <a:t>SHOC Stencil2D </a:t>
            </a:r>
            <a:r>
              <a:rPr lang="en-US" dirty="0">
                <a:latin typeface="Times New Roman" charset="0"/>
                <a:ea typeface="ＭＳ Ｐゴシック" charset="0"/>
                <a:cs typeface="ＭＳ Ｐゴシック" charset="0"/>
              </a:rPr>
              <a:t>Parallel </a:t>
            </a:r>
            <a:r>
              <a:rPr lang="en-US" dirty="0" smtClean="0">
                <a:latin typeface="Times New Roman" charset="0"/>
                <a:ea typeface="ＭＳ Ｐゴシック" charset="0"/>
                <a:cs typeface="ＭＳ Ｐゴシック" charset="0"/>
              </a:rPr>
              <a:t>Profile</a:t>
            </a:r>
            <a:endParaRPr lang="en-US" dirty="0">
              <a:latin typeface="Times New Roman" charset="0"/>
              <a:ea typeface="ＭＳ Ｐゴシック" charset="0"/>
              <a:cs typeface="ＭＳ Ｐゴシック" charset="0"/>
            </a:endParaRPr>
          </a:p>
        </p:txBody>
      </p:sp>
      <p:pic>
        <p:nvPicPr>
          <p:cNvPr id="2970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52762"/>
            <a:ext cx="42672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875588" y="909638"/>
            <a:ext cx="1268412" cy="461962"/>
          </a:xfrm>
          <a:prstGeom prst="rect">
            <a:avLst/>
          </a:prstGeom>
          <a:noFill/>
        </p:spPr>
        <p:txBody>
          <a:bodyPr wrap="none">
            <a:spAutoFit/>
          </a:bodyPr>
          <a:lstStyle/>
          <a:p>
            <a:pPr>
              <a:defRPr/>
            </a:pPr>
            <a:r>
              <a:rPr lang="en-US" dirty="0">
                <a:latin typeface="+mn-lt"/>
                <a:ea typeface="+mn-ea"/>
                <a:cs typeface="+mn-cs"/>
              </a:rPr>
              <a:t>3 GPUs</a:t>
            </a:r>
          </a:p>
        </p:txBody>
      </p:sp>
      <p:cxnSp>
        <p:nvCxnSpPr>
          <p:cNvPr id="29703" name="Straight Connector 11"/>
          <p:cNvCxnSpPr>
            <a:cxnSpLocks noChangeShapeType="1"/>
          </p:cNvCxnSpPr>
          <p:nvPr/>
        </p:nvCxnSpPr>
        <p:spPr bwMode="auto">
          <a:xfrm>
            <a:off x="0" y="2819400"/>
            <a:ext cx="9144000" cy="0"/>
          </a:xfrm>
          <a:prstGeom prst="line">
            <a:avLst/>
          </a:prstGeom>
          <a:noFill/>
          <a:ln w="9525">
            <a:solidFill>
              <a:schemeClr val="tx1"/>
            </a:solidFill>
            <a:round/>
            <a:headEnd/>
            <a:tailEnd/>
          </a:ln>
        </p:spPr>
      </p:cxnSp>
      <p:pic>
        <p:nvPicPr>
          <p:cNvPr id="2" name="Picture 1"/>
          <p:cNvPicPr>
            <a:picLocks noChangeAspect="1"/>
          </p:cNvPicPr>
          <p:nvPr/>
        </p:nvPicPr>
        <p:blipFill>
          <a:blip r:embed="rId4"/>
          <a:stretch>
            <a:fillRect/>
          </a:stretch>
        </p:blipFill>
        <p:spPr>
          <a:xfrm>
            <a:off x="4762500" y="3154362"/>
            <a:ext cx="4229100" cy="3098800"/>
          </a:xfrm>
          <a:prstGeom prst="rect">
            <a:avLst/>
          </a:prstGeom>
        </p:spPr>
      </p:pic>
      <p:sp>
        <p:nvSpPr>
          <p:cNvPr id="11" name="TextBox 10"/>
          <p:cNvSpPr txBox="1"/>
          <p:nvPr/>
        </p:nvSpPr>
        <p:spPr>
          <a:xfrm>
            <a:off x="7772400" y="2819400"/>
            <a:ext cx="1422400" cy="461962"/>
          </a:xfrm>
          <a:prstGeom prst="rect">
            <a:avLst/>
          </a:prstGeom>
          <a:noFill/>
        </p:spPr>
        <p:txBody>
          <a:bodyPr wrap="none">
            <a:spAutoFit/>
          </a:bodyPr>
          <a:lstStyle/>
          <a:p>
            <a:pPr>
              <a:defRPr/>
            </a:pPr>
            <a:r>
              <a:rPr lang="en-US" dirty="0">
                <a:latin typeface="+mn-lt"/>
                <a:ea typeface="+mn-ea"/>
                <a:cs typeface="+mn-cs"/>
              </a:rPr>
              <a:t>24 GPUs</a:t>
            </a:r>
          </a:p>
        </p:txBody>
      </p: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2"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Times New Roman" charset="0"/>
                <a:ea typeface="ＭＳ Ｐゴシック" charset="0"/>
                <a:cs typeface="ＭＳ Ｐゴシック" charset="0"/>
              </a:rPr>
              <a:t>SHOC Stencil2D </a:t>
            </a:r>
            <a:r>
              <a:rPr lang="en-US" dirty="0">
                <a:latin typeface="Times New Roman" charset="0"/>
                <a:ea typeface="ＭＳ Ｐゴシック" charset="0"/>
                <a:cs typeface="ＭＳ Ｐゴシック" charset="0"/>
              </a:rPr>
              <a:t>Trace </a:t>
            </a:r>
            <a:r>
              <a:rPr lang="en-US" dirty="0" smtClean="0">
                <a:latin typeface="Times New Roman" charset="0"/>
                <a:ea typeface="ＭＳ Ｐゴシック" charset="0"/>
                <a:cs typeface="ＭＳ Ｐゴシック" charset="0"/>
              </a:rPr>
              <a:t>(4 </a:t>
            </a:r>
            <a:r>
              <a:rPr lang="en-US" dirty="0" err="1">
                <a:latin typeface="Times New Roman" charset="0"/>
                <a:ea typeface="ＭＳ Ｐゴシック" charset="0"/>
                <a:cs typeface="ＭＳ Ｐゴシック" charset="0"/>
              </a:rPr>
              <a:t>CPUxGPU</a:t>
            </a:r>
            <a:r>
              <a:rPr lang="en-US" dirty="0">
                <a:latin typeface="Times New Roman" charset="0"/>
                <a:ea typeface="ＭＳ Ｐゴシック" charset="0"/>
                <a:cs typeface="ＭＳ Ｐゴシック" charset="0"/>
              </a:rPr>
              <a:t>)</a:t>
            </a:r>
          </a:p>
        </p:txBody>
      </p:sp>
      <p:sp>
        <p:nvSpPr>
          <p:cNvPr id="2" name="Content Placeholder 1"/>
          <p:cNvSpPr>
            <a:spLocks noGrp="1"/>
          </p:cNvSpPr>
          <p:nvPr>
            <p:ph idx="1"/>
          </p:nvPr>
        </p:nvSpPr>
        <p:spPr/>
        <p:txBody>
          <a:bodyPr/>
          <a:lstStyle/>
          <a:p>
            <a:r>
              <a:rPr lang="en-US" dirty="0" smtClean="0"/>
              <a:t>Visualization using </a:t>
            </a:r>
            <a:r>
              <a:rPr lang="en-US" dirty="0" err="1" smtClean="0"/>
              <a:t>Jumpshot</a:t>
            </a:r>
            <a:r>
              <a:rPr lang="en-US" dirty="0"/>
              <a:t> </a:t>
            </a:r>
            <a:r>
              <a:rPr lang="en-US" dirty="0" smtClean="0"/>
              <a:t>(Argonne)</a:t>
            </a:r>
            <a:endParaRPr lang="en-US" dirty="0"/>
          </a:p>
        </p:txBody>
      </p:sp>
      <p:pic>
        <p:nvPicPr>
          <p:cNvPr id="30722" name="Picture 4" descr="sho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25" y="1600200"/>
            <a:ext cx="8945563"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9"/>
          <p:cNvSpPr txBox="1">
            <a:spLocks noChangeArrowheads="1"/>
          </p:cNvSpPr>
          <p:nvPr/>
        </p:nvSpPr>
        <p:spPr bwMode="auto">
          <a:xfrm>
            <a:off x="2451100" y="5846763"/>
            <a:ext cx="42100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79" tIns="32139" rIns="64279" bIns="32139">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CUDA memory transfer (white)</a:t>
            </a:r>
          </a:p>
        </p:txBody>
      </p:sp>
      <p:cxnSp>
        <p:nvCxnSpPr>
          <p:cNvPr id="30724" name="Straight Arrow Connector 6"/>
          <p:cNvCxnSpPr>
            <a:cxnSpLocks noChangeShapeType="1"/>
          </p:cNvCxnSpPr>
          <p:nvPr/>
        </p:nvCxnSpPr>
        <p:spPr bwMode="auto">
          <a:xfrm rot="5400000" flipH="1" flipV="1">
            <a:off x="4010819" y="4782344"/>
            <a:ext cx="1552575" cy="534987"/>
          </a:xfrm>
          <a:prstGeom prst="straightConnector1">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cxnSp>
      <p:sp>
        <p:nvSpPr>
          <p:cNvPr id="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57</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Times New Roman" charset="0"/>
                <a:ea typeface="ＭＳ Ｐゴシック" charset="0"/>
                <a:cs typeface="ＭＳ Ｐゴシック" charset="0"/>
              </a:rPr>
              <a:t>CUDA </a:t>
            </a:r>
            <a:r>
              <a:rPr lang="en-US" dirty="0" err="1">
                <a:latin typeface="Times New Roman" charset="0"/>
                <a:ea typeface="ＭＳ Ｐゴシック" charset="0"/>
                <a:cs typeface="ＭＳ Ｐゴシック" charset="0"/>
              </a:rPr>
              <a:t>Linpack</a:t>
            </a:r>
            <a:r>
              <a:rPr lang="en-US" dirty="0">
                <a:latin typeface="Times New Roman" charset="0"/>
                <a:ea typeface="ＭＳ Ｐゴシック" charset="0"/>
                <a:cs typeface="ＭＳ Ｐゴシック" charset="0"/>
              </a:rPr>
              <a:t> Profile (4</a:t>
            </a:r>
            <a:r>
              <a:rPr lang="en-US" dirty="0" smtClean="0">
                <a:latin typeface="Times New Roman" charset="0"/>
                <a:ea typeface="ＭＳ Ｐゴシック" charset="0"/>
                <a:cs typeface="ＭＳ Ｐゴシック" charset="0"/>
              </a:rPr>
              <a:t> </a:t>
            </a:r>
            <a:r>
              <a:rPr lang="en-US" dirty="0" err="1" smtClean="0">
                <a:latin typeface="Times New Roman" charset="0"/>
                <a:ea typeface="ＭＳ Ｐゴシック" charset="0"/>
                <a:cs typeface="ＭＳ Ｐゴシック" charset="0"/>
              </a:rPr>
              <a:t>CPUxGPU</a:t>
            </a:r>
            <a:r>
              <a:rPr lang="en-US" dirty="0" smtClean="0">
                <a:latin typeface="Times New Roman" charset="0"/>
                <a:ea typeface="ＭＳ Ｐゴシック" charset="0"/>
                <a:cs typeface="ＭＳ Ｐゴシック" charset="0"/>
              </a:rPr>
              <a:t>)</a:t>
            </a:r>
            <a:endParaRPr lang="en-US" dirty="0">
              <a:latin typeface="Times New Roman" charset="0"/>
              <a:ea typeface="ＭＳ Ｐゴシック" charset="0"/>
              <a:cs typeface="ＭＳ Ｐゴシック" charset="0"/>
            </a:endParaRPr>
          </a:p>
        </p:txBody>
      </p:sp>
      <p:sp>
        <p:nvSpPr>
          <p:cNvPr id="31746" name="Content Placeholder 8"/>
          <p:cNvSpPr>
            <a:spLocks noGrp="1"/>
          </p:cNvSpPr>
          <p:nvPr>
            <p:ph idx="1"/>
          </p:nvPr>
        </p:nvSpPr>
        <p:spPr/>
        <p:txBody>
          <a:bodyPr/>
          <a:lstStyle/>
          <a:p>
            <a:r>
              <a:rPr lang="en-US">
                <a:latin typeface="Times New Roman" charset="0"/>
                <a:ea typeface="ＭＳ Ｐゴシック" charset="0"/>
                <a:cs typeface="ＭＳ Ｐゴシック" charset="0"/>
              </a:rPr>
              <a:t>GPU-accelerated Linpack benchmark (NVIDIA)</a:t>
            </a:r>
          </a:p>
        </p:txBody>
      </p:sp>
      <p:pic>
        <p:nvPicPr>
          <p:cNvPr id="2" name="Picture 1"/>
          <p:cNvPicPr>
            <a:picLocks noChangeAspect="1"/>
          </p:cNvPicPr>
          <p:nvPr/>
        </p:nvPicPr>
        <p:blipFill>
          <a:blip r:embed="rId2"/>
          <a:stretch>
            <a:fillRect/>
          </a:stretch>
        </p:blipFill>
        <p:spPr>
          <a:xfrm>
            <a:off x="139700" y="1625600"/>
            <a:ext cx="8864600" cy="4394200"/>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58</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4"/>
          <p:cNvSpPr>
            <a:spLocks noGrp="1"/>
          </p:cNvSpPr>
          <p:nvPr>
            <p:ph type="title"/>
          </p:nvPr>
        </p:nvSpPr>
        <p:spPr/>
        <p:txBody>
          <a:bodyPr/>
          <a:lstStyle/>
          <a:p>
            <a:r>
              <a:rPr lang="en-US">
                <a:latin typeface="Times New Roman" charset="0"/>
                <a:ea typeface="ＭＳ Ｐゴシック" charset="0"/>
                <a:cs typeface="ＭＳ Ｐゴシック" charset="0"/>
              </a:rPr>
              <a:t>CUDA Linpack Trace</a:t>
            </a:r>
          </a:p>
        </p:txBody>
      </p:sp>
      <p:grpSp>
        <p:nvGrpSpPr>
          <p:cNvPr id="8" name="Group 7"/>
          <p:cNvGrpSpPr>
            <a:grpSpLocks noChangeAspect="1"/>
          </p:cNvGrpSpPr>
          <p:nvPr/>
        </p:nvGrpSpPr>
        <p:grpSpPr>
          <a:xfrm>
            <a:off x="364967" y="914400"/>
            <a:ext cx="8321833" cy="5384006"/>
            <a:chOff x="79375" y="762000"/>
            <a:chExt cx="8759825" cy="5667375"/>
          </a:xfrm>
        </p:grpSpPr>
        <p:sp>
          <p:nvSpPr>
            <p:cNvPr id="32770" name="TextBox 3"/>
            <p:cNvSpPr txBox="1">
              <a:spLocks noChangeArrowheads="1"/>
            </p:cNvSpPr>
            <p:nvPr/>
          </p:nvSpPr>
          <p:spPr bwMode="auto">
            <a:xfrm>
              <a:off x="4762500" y="5984875"/>
              <a:ext cx="39354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MPI communication (yellow)</a:t>
              </a:r>
            </a:p>
          </p:txBody>
        </p:sp>
        <p:sp>
          <p:nvSpPr>
            <p:cNvPr id="32771" name="TextBox 6"/>
            <p:cNvSpPr txBox="1">
              <a:spLocks noChangeArrowheads="1"/>
            </p:cNvSpPr>
            <p:nvPr/>
          </p:nvSpPr>
          <p:spPr bwMode="auto">
            <a:xfrm>
              <a:off x="547688" y="5995988"/>
              <a:ext cx="42100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2400" i="1">
                  <a:solidFill>
                    <a:schemeClr val="tx1"/>
                  </a:solidFill>
                  <a:latin typeface="Times New Roman" charset="0"/>
                  <a:ea typeface="ＭＳ Ｐゴシック" charset="0"/>
                  <a:cs typeface="ＭＳ Ｐゴシック" charset="0"/>
                </a:defRPr>
              </a:lvl1pPr>
              <a:lvl2pPr marL="742950" indent="-285750">
                <a:defRPr sz="2400" i="1">
                  <a:solidFill>
                    <a:schemeClr val="tx1"/>
                  </a:solidFill>
                  <a:latin typeface="Times New Roman" charset="0"/>
                  <a:ea typeface="ＭＳ Ｐゴシック" charset="0"/>
                </a:defRPr>
              </a:lvl2pPr>
              <a:lvl3pPr marL="1143000" indent="-228600">
                <a:defRPr sz="2400" i="1">
                  <a:solidFill>
                    <a:schemeClr val="tx1"/>
                  </a:solidFill>
                  <a:latin typeface="Times New Roman" charset="0"/>
                  <a:ea typeface="ＭＳ Ｐゴシック" charset="0"/>
                </a:defRPr>
              </a:lvl3pPr>
              <a:lvl4pPr marL="1600200" indent="-228600">
                <a:defRPr sz="2400" i="1">
                  <a:solidFill>
                    <a:schemeClr val="tx1"/>
                  </a:solidFill>
                  <a:latin typeface="Times New Roman" charset="0"/>
                  <a:ea typeface="ＭＳ Ｐゴシック" charset="0"/>
                </a:defRPr>
              </a:lvl4pPr>
              <a:lvl5pPr marL="2057400" indent="-228600">
                <a:defRPr sz="2400"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i="1">
                  <a:solidFill>
                    <a:schemeClr val="tx1"/>
                  </a:solidFill>
                  <a:latin typeface="Times New Roman" charset="0"/>
                  <a:ea typeface="ＭＳ Ｐゴシック" charset="0"/>
                </a:defRPr>
              </a:lvl9pPr>
            </a:lstStyle>
            <a:p>
              <a:r>
                <a:rPr lang="en-US"/>
                <a:t>CUDA memory transfer (white)</a:t>
              </a:r>
            </a:p>
          </p:txBody>
        </p:sp>
        <p:pic>
          <p:nvPicPr>
            <p:cNvPr id="32772" name="Picture 4" descr="linpack-tra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762000"/>
              <a:ext cx="875982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773" name="Straight Arrow Connector 7"/>
            <p:cNvCxnSpPr>
              <a:cxnSpLocks noChangeShapeType="1"/>
            </p:cNvCxnSpPr>
            <p:nvPr/>
          </p:nvCxnSpPr>
          <p:spPr bwMode="auto">
            <a:xfrm flipV="1">
              <a:off x="2514600" y="5103813"/>
              <a:ext cx="1360488" cy="1020762"/>
            </a:xfrm>
            <a:prstGeom prst="straightConnector1">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cxnSp>
        <p:cxnSp>
          <p:nvCxnSpPr>
            <p:cNvPr id="32774" name="Straight Arrow Connector 8"/>
            <p:cNvCxnSpPr>
              <a:cxnSpLocks noChangeShapeType="1"/>
            </p:cNvCxnSpPr>
            <p:nvPr/>
          </p:nvCxnSpPr>
          <p:spPr bwMode="auto">
            <a:xfrm rot="16200000" flipV="1">
              <a:off x="4995069" y="4414044"/>
              <a:ext cx="1770062" cy="1651000"/>
            </a:xfrm>
            <a:prstGeom prst="straightConnector1">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cxnSp>
      </p:grpSp>
      <p:sp>
        <p:nvSpPr>
          <p:cNvPr id="9"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0"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59</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err="1" smtClean="0"/>
              <a:t>TAU’s</a:t>
            </a:r>
            <a:r>
              <a:rPr lang="en-US" dirty="0" smtClean="0"/>
              <a:t> (primary) methodology for parallel performance observation is based on the insertion of measurement probes into application, library, and runtime system</a:t>
            </a:r>
          </a:p>
          <a:p>
            <a:pPr lvl="1"/>
            <a:r>
              <a:rPr lang="en-US" dirty="0" smtClean="0"/>
              <a:t>Code is instrumented to make visible certain events</a:t>
            </a:r>
          </a:p>
          <a:p>
            <a:pPr lvl="1"/>
            <a:r>
              <a:rPr lang="en-US" dirty="0" smtClean="0"/>
              <a:t>Performance measurements occur when events are triggered</a:t>
            </a:r>
          </a:p>
          <a:p>
            <a:pPr lvl="1"/>
            <a:r>
              <a:rPr lang="en-US" dirty="0" smtClean="0"/>
              <a:t>Known as probe-based (direct) measurement</a:t>
            </a:r>
          </a:p>
          <a:p>
            <a:r>
              <a:rPr lang="en-US" dirty="0" smtClean="0"/>
              <a:t>Performance experimentation workflow</a:t>
            </a:r>
          </a:p>
          <a:p>
            <a:pPr lvl="1"/>
            <a:r>
              <a:rPr lang="en-US" dirty="0" smtClean="0"/>
              <a:t>Instrument application and other code components</a:t>
            </a:r>
          </a:p>
          <a:p>
            <a:pPr lvl="1"/>
            <a:r>
              <a:rPr lang="en-US" dirty="0" smtClean="0"/>
              <a:t>Link / load TAU measurement library</a:t>
            </a:r>
          </a:p>
          <a:p>
            <a:pPr lvl="1"/>
            <a:r>
              <a:rPr lang="en-US" dirty="0" smtClean="0"/>
              <a:t>Execute program to gather performance data</a:t>
            </a:r>
          </a:p>
          <a:p>
            <a:pPr lvl="1"/>
            <a:r>
              <a:rPr lang="en-US" dirty="0" smtClean="0"/>
              <a:t>Analysis performance data with respect to events</a:t>
            </a:r>
          </a:p>
          <a:p>
            <a:pPr lvl="1"/>
            <a:r>
              <a:rPr lang="en-US" dirty="0" smtClean="0"/>
              <a:t>Analyze multiple performance experiments</a:t>
            </a:r>
          </a:p>
          <a:p>
            <a:r>
              <a:rPr lang="en-US" dirty="0" smtClean="0"/>
              <a:t>Extended </a:t>
            </a:r>
            <a:r>
              <a:rPr lang="en-US" dirty="0" err="1" smtClean="0"/>
              <a:t>TAU’s</a:t>
            </a:r>
            <a:r>
              <a:rPr lang="en-US" dirty="0" smtClean="0"/>
              <a:t> methodology and workflow to support sampling-based techniques</a:t>
            </a:r>
            <a:endParaRPr lang="en-US" dirty="0"/>
          </a:p>
        </p:txBody>
      </p:sp>
      <p:sp>
        <p:nvSpPr>
          <p:cNvPr id="2" name="Title 1"/>
          <p:cNvSpPr>
            <a:spLocks noGrp="1"/>
          </p:cNvSpPr>
          <p:nvPr>
            <p:ph type="title"/>
          </p:nvPr>
        </p:nvSpPr>
        <p:spPr/>
        <p:txBody>
          <a:bodyPr/>
          <a:lstStyle/>
          <a:p>
            <a:r>
              <a:rPr lang="en-US" smtClean="0"/>
              <a:t>TAU Observation Methodology and Workflow</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a:t>
            </a:fld>
            <a:endParaRPr lang="en-US"/>
          </a:p>
        </p:txBody>
      </p:sp>
    </p:spTree>
    <p:extLst>
      <p:ext uri="{BB962C8B-B14F-4D97-AF65-F5344CB8AC3E}">
        <p14:creationId xmlns:p14="http://schemas.microsoft.com/office/powerpoint/2010/main" val="39369743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311966" y="3913594"/>
            <a:ext cx="961162" cy="358774"/>
          </a:xfrm>
          <a:prstGeom prst="roundRect">
            <a:avLst/>
          </a:prstGeom>
          <a:ln/>
        </p:spPr>
        <p:style>
          <a:lnRef idx="1">
            <a:schemeClr val="accent5"/>
          </a:lnRef>
          <a:fillRef idx="2">
            <a:schemeClr val="accent5"/>
          </a:fillRef>
          <a:effectRef idx="1">
            <a:schemeClr val="accent5"/>
          </a:effectRef>
          <a:fontRef idx="minor">
            <a:schemeClr val="dk1"/>
          </a:fontRef>
        </p:style>
        <p:txBody>
          <a:bodyPr lIns="91420" tIns="45711" rIns="91420" bIns="45711" anchor="ctr"/>
          <a:lstStyle/>
          <a:p>
            <a:pPr algn="ctr">
              <a:defRPr/>
            </a:pPr>
            <a:endParaRPr lang="en-US" dirty="0"/>
          </a:p>
        </p:txBody>
      </p:sp>
      <p:sp>
        <p:nvSpPr>
          <p:cNvPr id="8" name="Rounded Rectangle 7"/>
          <p:cNvSpPr/>
          <p:nvPr/>
        </p:nvSpPr>
        <p:spPr>
          <a:xfrm>
            <a:off x="3061079" y="3913593"/>
            <a:ext cx="868460" cy="358775"/>
          </a:xfrm>
          <a:prstGeom prst="roundRect">
            <a:avLst/>
          </a:prstGeom>
          <a:ln/>
        </p:spPr>
        <p:style>
          <a:lnRef idx="1">
            <a:schemeClr val="accent6"/>
          </a:lnRef>
          <a:fillRef idx="2">
            <a:schemeClr val="accent6"/>
          </a:fillRef>
          <a:effectRef idx="1">
            <a:schemeClr val="accent6"/>
          </a:effectRef>
          <a:fontRef idx="minor">
            <a:schemeClr val="dk1"/>
          </a:fontRef>
        </p:style>
        <p:txBody>
          <a:bodyPr lIns="91420" tIns="45711" rIns="91420" bIns="45711" anchor="ctr"/>
          <a:lstStyle/>
          <a:p>
            <a:pPr algn="ctr">
              <a:defRPr/>
            </a:pPr>
            <a:endParaRPr lang="en-US" dirty="0"/>
          </a:p>
        </p:txBody>
      </p:sp>
      <p:sp>
        <p:nvSpPr>
          <p:cNvPr id="6" name="Content Placeholder 5"/>
          <p:cNvSpPr>
            <a:spLocks noGrp="1"/>
          </p:cNvSpPr>
          <p:nvPr>
            <p:ph idx="1"/>
          </p:nvPr>
        </p:nvSpPr>
        <p:spPr>
          <a:xfrm>
            <a:off x="238125" y="914401"/>
            <a:ext cx="8905875" cy="3581400"/>
          </a:xfrm>
        </p:spPr>
        <p:txBody>
          <a:bodyPr>
            <a:normAutofit fontScale="92500" lnSpcReduction="10000"/>
          </a:bodyPr>
          <a:lstStyle/>
          <a:p>
            <a:r>
              <a:rPr lang="en-US" dirty="0" err="1" smtClean="0"/>
              <a:t>Callsite</a:t>
            </a:r>
            <a:r>
              <a:rPr lang="en-US" dirty="0" smtClean="0"/>
              <a:t> information breaks up kernel execution time by where in the application the kernel was launched. </a:t>
            </a:r>
          </a:p>
          <a:p>
            <a:pPr lvl="1"/>
            <a:r>
              <a:rPr lang="en-US" dirty="0" err="1" smtClean="0"/>
              <a:t>Callsite</a:t>
            </a:r>
            <a:r>
              <a:rPr lang="en-US" dirty="0" smtClean="0"/>
              <a:t> information links the kernels on the GPU with functions that launch them on the CPU.</a:t>
            </a:r>
          </a:p>
          <a:p>
            <a:pPr lvl="1"/>
            <a:r>
              <a:rPr lang="en-US" dirty="0" err="1" smtClean="0"/>
              <a:t>Callsite</a:t>
            </a:r>
            <a:r>
              <a:rPr lang="en-US" dirty="0" smtClean="0"/>
              <a:t> paths can be thought of as an extension of a </a:t>
            </a:r>
            <a:r>
              <a:rPr lang="en-US" dirty="0" err="1" smtClean="0"/>
              <a:t>callpath</a:t>
            </a:r>
            <a:r>
              <a:rPr lang="en-US" dirty="0" smtClean="0"/>
              <a:t> spanning both CPU and GPU.</a:t>
            </a:r>
          </a:p>
          <a:p>
            <a:pPr lvl="1"/>
            <a:r>
              <a:rPr lang="en-US" dirty="0" smtClean="0"/>
              <a:t>Three kernels: ifft1D_512, fft1D_512, chk1D_512</a:t>
            </a:r>
          </a:p>
          <a:p>
            <a:pPr lvl="1"/>
            <a:r>
              <a:rPr lang="en-US" dirty="0" err="1" smtClean="0"/>
              <a:t>Callsite</a:t>
            </a:r>
            <a:r>
              <a:rPr lang="en-US" dirty="0" smtClean="0"/>
              <a:t> shows single or double precession step</a:t>
            </a:r>
          </a:p>
        </p:txBody>
      </p:sp>
      <p:sp>
        <p:nvSpPr>
          <p:cNvPr id="3" name="Footer Placeholder 2"/>
          <p:cNvSpPr>
            <a:spLocks noGrp="1"/>
          </p:cNvSpPr>
          <p:nvPr>
            <p:ph type="ftr" sz="quarter" idx="11"/>
          </p:nvPr>
        </p:nvSpPr>
        <p:spPr/>
        <p:txBody>
          <a:bodyPr/>
          <a:lstStyle/>
          <a:p>
            <a:pPr>
              <a:defRPr/>
            </a:pPr>
            <a:r>
              <a:rPr lang="en-US" smtClean="0"/>
              <a:t>Parallel Performance Tools: A Short Course, Beihang University, December 2-4, 2013</a:t>
            </a:r>
            <a:endParaRPr lang="en-US" dirty="0"/>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60</a:t>
            </a:fld>
            <a:endParaRPr lang="en-US"/>
          </a:p>
        </p:txBody>
      </p:sp>
      <p:sp>
        <p:nvSpPr>
          <p:cNvPr id="5" name="Title 4"/>
          <p:cNvSpPr>
            <a:spLocks noGrp="1"/>
          </p:cNvSpPr>
          <p:nvPr>
            <p:ph type="title"/>
          </p:nvPr>
        </p:nvSpPr>
        <p:spPr/>
        <p:txBody>
          <a:bodyPr/>
          <a:lstStyle/>
          <a:p>
            <a:r>
              <a:rPr lang="en-US" dirty="0" smtClean="0"/>
              <a:t>SHOC FFT Profile with </a:t>
            </a:r>
            <a:r>
              <a:rPr lang="en-US" dirty="0" err="1" smtClean="0"/>
              <a:t>Callsite</a:t>
            </a:r>
            <a:r>
              <a:rPr lang="en-US" dirty="0" smtClean="0"/>
              <a:t> Info</a:t>
            </a:r>
            <a:endParaRPr lang="en-US" dirty="0"/>
          </a:p>
        </p:txBody>
      </p:sp>
      <p:sp>
        <p:nvSpPr>
          <p:cNvPr id="18" name="Rounded Rectangle 17"/>
          <p:cNvSpPr/>
          <p:nvPr/>
        </p:nvSpPr>
        <p:spPr>
          <a:xfrm>
            <a:off x="7659388" y="4803184"/>
            <a:ext cx="650875" cy="220662"/>
          </a:xfrm>
          <a:prstGeom prst="roundRect">
            <a:avLst/>
          </a:prstGeom>
          <a:ln/>
        </p:spPr>
        <p:style>
          <a:lnRef idx="1">
            <a:schemeClr val="accent5"/>
          </a:lnRef>
          <a:fillRef idx="2">
            <a:schemeClr val="accent5"/>
          </a:fillRef>
          <a:effectRef idx="1">
            <a:schemeClr val="accent5"/>
          </a:effectRef>
          <a:fontRef idx="minor">
            <a:schemeClr val="dk1"/>
          </a:fontRef>
        </p:style>
        <p:txBody>
          <a:bodyPr lIns="91420" tIns="45711" rIns="91420" bIns="45711" anchor="ctr"/>
          <a:lstStyle/>
          <a:p>
            <a:pPr algn="ctr">
              <a:defRPr/>
            </a:pPr>
            <a:endParaRPr lang="en-US" dirty="0"/>
          </a:p>
        </p:txBody>
      </p:sp>
      <p:sp>
        <p:nvSpPr>
          <p:cNvPr id="19" name="Rounded Rectangle 18"/>
          <p:cNvSpPr/>
          <p:nvPr/>
        </p:nvSpPr>
        <p:spPr>
          <a:xfrm>
            <a:off x="7659388" y="5023846"/>
            <a:ext cx="650875" cy="200967"/>
          </a:xfrm>
          <a:prstGeom prst="roundRect">
            <a:avLst/>
          </a:prstGeom>
          <a:ln/>
        </p:spPr>
        <p:style>
          <a:lnRef idx="1">
            <a:schemeClr val="accent5"/>
          </a:lnRef>
          <a:fillRef idx="2">
            <a:schemeClr val="accent5"/>
          </a:fillRef>
          <a:effectRef idx="1">
            <a:schemeClr val="accent5"/>
          </a:effectRef>
          <a:fontRef idx="minor">
            <a:schemeClr val="dk1"/>
          </a:fontRef>
        </p:style>
        <p:txBody>
          <a:bodyPr lIns="91420" tIns="45711" rIns="91420" bIns="45711" anchor="ctr"/>
          <a:lstStyle/>
          <a:p>
            <a:pPr algn="ctr">
              <a:defRPr/>
            </a:pPr>
            <a:endParaRPr lang="en-US" dirty="0"/>
          </a:p>
        </p:txBody>
      </p:sp>
      <p:sp>
        <p:nvSpPr>
          <p:cNvPr id="20" name="Rounded Rectangle 19"/>
          <p:cNvSpPr/>
          <p:nvPr/>
        </p:nvSpPr>
        <p:spPr>
          <a:xfrm>
            <a:off x="8265813" y="5803148"/>
            <a:ext cx="652462" cy="220662"/>
          </a:xfrm>
          <a:prstGeom prst="roundRect">
            <a:avLst/>
          </a:prstGeom>
          <a:ln/>
        </p:spPr>
        <p:style>
          <a:lnRef idx="1">
            <a:schemeClr val="accent5"/>
          </a:lnRef>
          <a:fillRef idx="2">
            <a:schemeClr val="accent5"/>
          </a:fillRef>
          <a:effectRef idx="1">
            <a:schemeClr val="accent5"/>
          </a:effectRef>
          <a:fontRef idx="minor">
            <a:schemeClr val="dk1"/>
          </a:fontRef>
        </p:style>
        <p:txBody>
          <a:bodyPr lIns="91420" tIns="45711" rIns="91420" bIns="45711" anchor="ctr"/>
          <a:lstStyle/>
          <a:p>
            <a:pPr algn="ctr">
              <a:defRPr/>
            </a:pPr>
            <a:endParaRPr lang="en-US" dirty="0"/>
          </a:p>
        </p:txBody>
      </p:sp>
      <p:sp>
        <p:nvSpPr>
          <p:cNvPr id="21" name="Rounded Rectangle 20"/>
          <p:cNvSpPr/>
          <p:nvPr/>
        </p:nvSpPr>
        <p:spPr>
          <a:xfrm>
            <a:off x="8265814" y="6030503"/>
            <a:ext cx="617522" cy="220662"/>
          </a:xfrm>
          <a:prstGeom prst="roundRect">
            <a:avLst/>
          </a:prstGeom>
          <a:ln/>
        </p:spPr>
        <p:style>
          <a:lnRef idx="1">
            <a:schemeClr val="accent6"/>
          </a:lnRef>
          <a:fillRef idx="2">
            <a:schemeClr val="accent6"/>
          </a:fillRef>
          <a:effectRef idx="1">
            <a:schemeClr val="accent6"/>
          </a:effectRef>
          <a:fontRef idx="minor">
            <a:schemeClr val="dk1"/>
          </a:fontRef>
        </p:style>
        <p:txBody>
          <a:bodyPr lIns="91420" tIns="45711" rIns="91420" bIns="45711" anchor="ctr"/>
          <a:lstStyle/>
          <a:p>
            <a:pPr algn="ctr">
              <a:defRPr/>
            </a:pPr>
            <a:endParaRPr lang="en-US" dirty="0"/>
          </a:p>
        </p:txBody>
      </p:sp>
      <p:sp>
        <p:nvSpPr>
          <p:cNvPr id="22" name="Rounded Rectangle 21"/>
          <p:cNvSpPr/>
          <p:nvPr/>
        </p:nvSpPr>
        <p:spPr>
          <a:xfrm>
            <a:off x="7659389" y="5242094"/>
            <a:ext cx="606425" cy="218810"/>
          </a:xfrm>
          <a:prstGeom prst="roundRect">
            <a:avLst/>
          </a:prstGeom>
          <a:ln/>
        </p:spPr>
        <p:style>
          <a:lnRef idx="1">
            <a:schemeClr val="accent6"/>
          </a:lnRef>
          <a:fillRef idx="2">
            <a:schemeClr val="accent6"/>
          </a:fillRef>
          <a:effectRef idx="1">
            <a:schemeClr val="accent6"/>
          </a:effectRef>
          <a:fontRef idx="minor">
            <a:schemeClr val="dk1"/>
          </a:fontRef>
        </p:style>
        <p:txBody>
          <a:bodyPr lIns="91420" tIns="45711" rIns="91420" bIns="45711" anchor="ctr"/>
          <a:lstStyle/>
          <a:p>
            <a:pPr algn="ctr">
              <a:defRPr/>
            </a:pPr>
            <a:endParaRPr lang="en-US" dirty="0"/>
          </a:p>
        </p:txBody>
      </p:sp>
      <p:sp>
        <p:nvSpPr>
          <p:cNvPr id="23" name="Rounded Rectangle 22"/>
          <p:cNvSpPr/>
          <p:nvPr/>
        </p:nvSpPr>
        <p:spPr>
          <a:xfrm>
            <a:off x="7659389" y="5449476"/>
            <a:ext cx="606425" cy="190500"/>
          </a:xfrm>
          <a:prstGeom prst="roundRect">
            <a:avLst/>
          </a:prstGeom>
          <a:ln/>
        </p:spPr>
        <p:style>
          <a:lnRef idx="1">
            <a:schemeClr val="accent6"/>
          </a:lnRef>
          <a:fillRef idx="2">
            <a:schemeClr val="accent6"/>
          </a:fillRef>
          <a:effectRef idx="1">
            <a:schemeClr val="accent6"/>
          </a:effectRef>
          <a:fontRef idx="minor">
            <a:schemeClr val="dk1"/>
          </a:fontRef>
        </p:style>
        <p:txBody>
          <a:bodyPr lIns="91420" tIns="45711" rIns="91420" bIns="45711" anchor="ctr"/>
          <a:lstStyle/>
          <a:p>
            <a:pPr algn="ctr">
              <a:defRPr/>
            </a:pPr>
            <a:endParaRPr lang="en-US" dirty="0"/>
          </a:p>
        </p:txBody>
      </p:sp>
      <p:pic>
        <p:nvPicPr>
          <p:cNvPr id="24" name="Picture 5" descr="tutorial-callpath.pdf"/>
          <p:cNvPicPr>
            <a:picLocks noChangeAspect="1"/>
          </p:cNvPicPr>
          <p:nvPr/>
        </p:nvPicPr>
        <p:blipFill>
          <a:blip r:embed="rId2">
            <a:extLst>
              <a:ext uri="{28A0092B-C50C-407E-A947-70E740481C1C}">
                <a14:useLocalDpi xmlns:a14="http://schemas.microsoft.com/office/drawing/2010/main" val="0"/>
              </a:ext>
            </a:extLst>
          </a:blip>
          <a:srcRect t="28288"/>
          <a:stretch>
            <a:fillRect/>
          </a:stretch>
        </p:blipFill>
        <p:spPr bwMode="auto">
          <a:xfrm>
            <a:off x="0" y="4267200"/>
            <a:ext cx="88979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 and </a:t>
            </a:r>
            <a:r>
              <a:rPr lang="en-US" dirty="0" err="1" smtClean="0"/>
              <a:t>OpenACC</a:t>
            </a:r>
            <a:endParaRPr lang="en-US" dirty="0"/>
          </a:p>
        </p:txBody>
      </p:sp>
      <p:sp>
        <p:nvSpPr>
          <p:cNvPr id="3" name="Content Placeholder 2"/>
          <p:cNvSpPr>
            <a:spLocks noGrp="1"/>
          </p:cNvSpPr>
          <p:nvPr>
            <p:ph idx="1"/>
          </p:nvPr>
        </p:nvSpPr>
        <p:spPr/>
        <p:txBody>
          <a:bodyPr/>
          <a:lstStyle/>
          <a:p>
            <a:r>
              <a:rPr lang="en-US" dirty="0" smtClean="0"/>
              <a:t>CUPTI works with </a:t>
            </a:r>
            <a:r>
              <a:rPr lang="en-US" dirty="0" err="1" smtClean="0"/>
              <a:t>OpenACC</a:t>
            </a:r>
            <a:r>
              <a:rPr lang="en-US" dirty="0" smtClean="0"/>
              <a:t> applications</a:t>
            </a:r>
          </a:p>
          <a:p>
            <a:r>
              <a:rPr lang="en-US" dirty="0" smtClean="0"/>
              <a:t>However the operations the compiler (PGI, </a:t>
            </a:r>
            <a:r>
              <a:rPr lang="en-US" dirty="0" err="1" smtClean="0"/>
              <a:t>Cray)does</a:t>
            </a:r>
            <a:r>
              <a:rPr lang="en-US" dirty="0" smtClean="0"/>
              <a:t> to generate code is hidden</a:t>
            </a:r>
          </a:p>
          <a:p>
            <a:r>
              <a:rPr lang="en-US" dirty="0" smtClean="0"/>
              <a:t>We can retrieve this information by integrating into the compiler directly</a:t>
            </a:r>
          </a:p>
          <a:p>
            <a:r>
              <a:rPr lang="en-US" dirty="0" smtClean="0"/>
              <a:t>Working with the PGI compiler to discover which </a:t>
            </a:r>
            <a:r>
              <a:rPr lang="en-US" dirty="0" err="1" smtClean="0"/>
              <a:t>OpenACC</a:t>
            </a:r>
            <a:r>
              <a:rPr lang="en-US" dirty="0" smtClean="0"/>
              <a:t> regions are responsible for  which GPU events</a:t>
            </a:r>
            <a:endParaRPr lang="en-US" dirty="0"/>
          </a:p>
        </p:txBody>
      </p:sp>
      <p:sp>
        <p:nvSpPr>
          <p:cNvPr id="4" name="Footer Placeholder 2"/>
          <p:cNvSpPr>
            <a:spLocks noGrp="1"/>
          </p:cNvSpPr>
          <p:nvPr>
            <p:ph type="ftr" sz="quarter" idx="11"/>
          </p:nvPr>
        </p:nvSpPr>
        <p:spPr>
          <a:xfrm>
            <a:off x="0" y="640080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400800"/>
            <a:ext cx="2133600" cy="488950"/>
          </a:xfrm>
        </p:spPr>
        <p:txBody>
          <a:bodyPr/>
          <a:lstStyle/>
          <a:p>
            <a:fld id="{F8E865A7-7678-F840-B2ED-A6879803B906}" type="slidenum">
              <a:rPr lang="en-US" smtClean="0"/>
              <a:pPr/>
              <a:t>61</a:t>
            </a:fld>
            <a:endParaRPr lang="en-US"/>
          </a:p>
        </p:txBody>
      </p:sp>
    </p:spTree>
    <p:extLst>
      <p:ext uri="{BB962C8B-B14F-4D97-AF65-F5344CB8AC3E}">
        <p14:creationId xmlns:p14="http://schemas.microsoft.com/office/powerpoint/2010/main" val="14043918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38125" y="914401"/>
            <a:ext cx="8905875" cy="1219200"/>
          </a:xfrm>
        </p:spPr>
        <p:txBody>
          <a:bodyPr>
            <a:normAutofit fontScale="92500"/>
          </a:bodyPr>
          <a:lstStyle/>
          <a:p>
            <a:r>
              <a:rPr lang="en-US" dirty="0" smtClean="0"/>
              <a:t>Memory copies recorded by CUPTI are anonymous</a:t>
            </a:r>
          </a:p>
          <a:p>
            <a:r>
              <a:rPr lang="en-US" dirty="0" smtClean="0"/>
              <a:t>Collect information from the PGI compiler</a:t>
            </a:r>
          </a:p>
        </p:txBody>
      </p:sp>
      <p:sp>
        <p:nvSpPr>
          <p:cNvPr id="2" name="Title 1"/>
          <p:cNvSpPr>
            <a:spLocks noGrp="1"/>
          </p:cNvSpPr>
          <p:nvPr>
            <p:ph type="title"/>
          </p:nvPr>
        </p:nvSpPr>
        <p:spPr/>
        <p:txBody>
          <a:bodyPr/>
          <a:lstStyle/>
          <a:p>
            <a:r>
              <a:rPr lang="en-US" smtClean="0"/>
              <a:t>PGI Compiler ACC integration</a:t>
            </a:r>
            <a:endParaRPr lang="en-US" dirty="0"/>
          </a:p>
        </p:txBody>
      </p:sp>
      <p:pic>
        <p:nvPicPr>
          <p:cNvPr id="6" name="Picture 5"/>
          <p:cNvPicPr>
            <a:picLocks noChangeAspect="1"/>
          </p:cNvPicPr>
          <p:nvPr/>
        </p:nvPicPr>
        <p:blipFill>
          <a:blip r:embed="rId3"/>
          <a:stretch>
            <a:fillRect/>
          </a:stretch>
        </p:blipFill>
        <p:spPr>
          <a:xfrm>
            <a:off x="279400" y="2133600"/>
            <a:ext cx="8572500" cy="4089400"/>
          </a:xfrm>
          <a:prstGeom prst="rect">
            <a:avLst/>
          </a:prstGeom>
        </p:spPr>
      </p:pic>
      <p:sp>
        <p:nvSpPr>
          <p:cNvPr id="8"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9"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62</a:t>
            </a:fld>
            <a:endParaRPr lang="en-US"/>
          </a:p>
        </p:txBody>
      </p:sp>
    </p:spTree>
    <p:extLst>
      <p:ext uri="{BB962C8B-B14F-4D97-AF65-F5344CB8AC3E}">
        <p14:creationId xmlns:p14="http://schemas.microsoft.com/office/powerpoint/2010/main" val="24599906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a:lstStyle/>
          <a:p>
            <a:r>
              <a:rPr lang="en-US" dirty="0" smtClean="0"/>
              <a:t>CUDA Kernel </a:t>
            </a:r>
            <a:r>
              <a:rPr lang="en-US" dirty="0"/>
              <a:t>T</a:t>
            </a:r>
            <a:r>
              <a:rPr lang="en-US" dirty="0" smtClean="0"/>
              <a:t>racking</a:t>
            </a:r>
            <a:endParaRPr lang="en-US" dirty="0"/>
          </a:p>
        </p:txBody>
      </p:sp>
      <p:sp>
        <p:nvSpPr>
          <p:cNvPr id="7170" name="Rectangle 2"/>
          <p:cNvSpPr>
            <a:spLocks noGrp="1" noChangeArrowheads="1"/>
          </p:cNvSpPr>
          <p:nvPr>
            <p:ph idx="1"/>
          </p:nvPr>
        </p:nvSpPr>
        <p:spPr/>
        <p:txBody>
          <a:bodyPr/>
          <a:lstStyle/>
          <a:p>
            <a:r>
              <a:rPr lang="en-US" dirty="0" smtClean="0"/>
              <a:t>Track register usage for each kernel</a:t>
            </a:r>
          </a:p>
          <a:p>
            <a:pPr lvl="1"/>
            <a:r>
              <a:rPr lang="en-US" dirty="0" smtClean="0"/>
              <a:t>Local, shared and device registers</a:t>
            </a:r>
          </a:p>
          <a:p>
            <a:r>
              <a:rPr lang="en-US" dirty="0" smtClean="0"/>
              <a:t>Familiar technique of sharing blocks of memory on the GPU is capture by this feature</a:t>
            </a:r>
          </a:p>
          <a:p>
            <a:r>
              <a:rPr lang="en-US" dirty="0" smtClean="0"/>
              <a:t>GPU occupancy is calculated for each kernel automatically</a:t>
            </a:r>
          </a:p>
          <a:p>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63</a:t>
            </a:fld>
            <a:endParaRPr lang="en-US"/>
          </a:p>
        </p:txBody>
      </p:sp>
    </p:spTree>
    <p:extLst>
      <p:ext uri="{BB962C8B-B14F-4D97-AF65-F5344CB8AC3E}">
        <p14:creationId xmlns:p14="http://schemas.microsoft.com/office/powerpoint/2010/main" val="20729794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3581400" y="990600"/>
            <a:ext cx="5486400" cy="1524000"/>
          </a:xfrm>
          <a:prstGeom prst="rect">
            <a:avLst/>
          </a:prstGeom>
          <a:solidFill>
            <a:srgbClr val="0099FF">
              <a:alpha val="20000"/>
            </a:srgbClr>
          </a:solidFill>
          <a:ln w="9525">
            <a:noFill/>
            <a:round/>
            <a:headEnd/>
            <a:tailEnd/>
          </a:ln>
          <a:effectLst/>
        </p:spPr>
        <p:txBody>
          <a:bodyPr wrap="none" lIns="81631" tIns="40816" rIns="81631" bIns="40816">
            <a:prstTxWarp prst="textNoShape">
              <a:avLst/>
            </a:prstTxWarp>
          </a:bodyPr>
          <a:lstStyle/>
          <a:p>
            <a:pPr>
              <a:lnSpc>
                <a:spcPct val="110000"/>
              </a:lnSpc>
              <a:tabLst>
                <a:tab pos="656582" algn="l"/>
                <a:tab pos="1313162" algn="l"/>
                <a:tab pos="1969745" algn="l"/>
                <a:tab pos="2626327" algn="l"/>
                <a:tab pos="3282907" algn="l"/>
                <a:tab pos="3939490" algn="l"/>
                <a:tab pos="4596072" algn="l"/>
              </a:tabLst>
            </a:pPr>
            <a:r>
              <a:rPr lang="en-US" sz="1200" b="1" dirty="0" err="1">
                <a:solidFill>
                  <a:srgbClr val="000000"/>
                </a:solidFill>
                <a:latin typeface="LMMonoLt10" pitchFamily="1" charset="0"/>
                <a:ea typeface="WenQuanYi Micro Hei" charset="0"/>
                <a:cs typeface="WenQuanYi Micro Hei" charset="0"/>
              </a:rPr>
              <a:t>multiply_matrices(float</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d_a</a:t>
            </a:r>
            <a:r>
              <a:rPr lang="en-US" sz="1200" b="1" dirty="0">
                <a:solidFill>
                  <a:srgbClr val="000000"/>
                </a:solidFill>
                <a:latin typeface="LMMonoLt10" pitchFamily="1" charset="0"/>
                <a:ea typeface="WenQuanYi Micro Hei" charset="0"/>
                <a:cs typeface="WenQuanYi Micro Hei" charset="0"/>
              </a:rPr>
              <a:t>, float *</a:t>
            </a:r>
            <a:r>
              <a:rPr lang="en-US" sz="1200" b="1" dirty="0" err="1">
                <a:solidFill>
                  <a:srgbClr val="000000"/>
                </a:solidFill>
                <a:latin typeface="LMMonoLt10" pitchFamily="1" charset="0"/>
                <a:ea typeface="WenQuanYi Micro Hei" charset="0"/>
                <a:cs typeface="WenQuanYi Micro Hei" charset="0"/>
              </a:rPr>
              <a:t>d_b</a:t>
            </a:r>
            <a:r>
              <a:rPr lang="en-US" sz="1200" b="1" dirty="0">
                <a:solidFill>
                  <a:srgbClr val="000000"/>
                </a:solidFill>
                <a:latin typeface="LMMonoLt10" pitchFamily="1" charset="0"/>
                <a:ea typeface="WenQuanYi Micro Hei" charset="0"/>
                <a:cs typeface="WenQuanYi Micro Hei" charset="0"/>
              </a:rPr>
              <a:t>, float *</a:t>
            </a:r>
            <a:r>
              <a:rPr lang="en-US" sz="1200" b="1" dirty="0" err="1">
                <a:solidFill>
                  <a:srgbClr val="000000"/>
                </a:solidFill>
                <a:latin typeface="LMMonoLt10" pitchFamily="1" charset="0"/>
                <a:ea typeface="WenQuanYi Micro Hei" charset="0"/>
                <a:cs typeface="WenQuanYi Micro Hei" charset="0"/>
              </a:rPr>
              <a:t>d_c</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int</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lda</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Lst>
            </a:pP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Lst>
            </a:pPr>
            <a:r>
              <a:rPr lang="en-US" sz="1200" b="1" dirty="0">
                <a:solidFill>
                  <a:srgbClr val="000000"/>
                </a:solidFill>
                <a:latin typeface="LMMonoLt10" pitchFamily="1" charset="0"/>
                <a:ea typeface="WenQuanYi Micro Hei" charset="0"/>
                <a:cs typeface="WenQuanYi Micro Hei" charset="0"/>
              </a:rPr>
              <a:t>for (unsigned </a:t>
            </a:r>
            <a:r>
              <a:rPr lang="en-US" sz="1200" b="1" dirty="0" err="1">
                <a:solidFill>
                  <a:srgbClr val="000000"/>
                </a:solidFill>
                <a:latin typeface="LMMonoLt10" pitchFamily="1" charset="0"/>
                <a:ea typeface="WenQuanYi Micro Hei" charset="0"/>
                <a:cs typeface="WenQuanYi Micro Hei" charset="0"/>
              </a:rPr>
              <a:t>int</a:t>
            </a:r>
            <a:r>
              <a:rPr lang="en-US" sz="1200" b="1" dirty="0">
                <a:solidFill>
                  <a:srgbClr val="000000"/>
                </a:solidFill>
                <a:latin typeface="LMMonoLt10" pitchFamily="1" charset="0"/>
                <a:ea typeface="WenQuanYi Micro Hei" charset="0"/>
                <a:cs typeface="WenQuanYi Micro Hei" charset="0"/>
              </a:rPr>
              <a:t> j=0; j&lt;M; j++</a:t>
            </a:r>
            <a:r>
              <a:rPr lang="en-US" sz="1200" b="1" dirty="0" smtClean="0">
                <a:solidFill>
                  <a:srgbClr val="000000"/>
                </a:solidFill>
                <a:latin typeface="LMMonoLt10" pitchFamily="1" charset="0"/>
                <a:ea typeface="WenQuanYi Micro Hei" charset="0"/>
                <a:cs typeface="WenQuanYi Micro Hei" charset="0"/>
              </a:rPr>
              <a:t>) {</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Lst>
            </a:pPr>
            <a:r>
              <a:rPr lang="en-US" sz="1200" b="1" dirty="0" smtClean="0">
                <a:solidFill>
                  <a:srgbClr val="000000"/>
                </a:solidFill>
                <a:latin typeface="LMMonoLt10" pitchFamily="1" charset="0"/>
                <a:ea typeface="WenQuanYi Micro Hei" charset="0"/>
                <a:cs typeface="WenQuanYi Micro Hei" charset="0"/>
              </a:rPr>
              <a:t>  </a:t>
            </a:r>
            <a:r>
              <a:rPr lang="en-US" sz="1200" b="1" dirty="0" err="1" smtClean="0">
                <a:solidFill>
                  <a:srgbClr val="000000"/>
                </a:solidFill>
                <a:latin typeface="LMMonoLt10" pitchFamily="1" charset="0"/>
                <a:ea typeface="WenQuanYi Micro Hei" charset="0"/>
                <a:cs typeface="WenQuanYi Micro Hei" charset="0"/>
              </a:rPr>
              <a:t>ctemp</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ctemp</a:t>
            </a:r>
            <a:r>
              <a:rPr lang="en-US" sz="1200" b="1" dirty="0">
                <a:solidFill>
                  <a:srgbClr val="000000"/>
                </a:solidFill>
                <a:latin typeface="LMMonoLt10" pitchFamily="1" charset="0"/>
                <a:ea typeface="WenQuanYi Micro Hei" charset="0"/>
                <a:cs typeface="WenQuanYi Micro Hei" charset="0"/>
              </a:rPr>
              <a:t> + </a:t>
            </a:r>
            <a:r>
              <a:rPr lang="en-US" sz="1200" b="1" dirty="0" err="1">
                <a:solidFill>
                  <a:srgbClr val="000000"/>
                </a:solidFill>
                <a:latin typeface="LMMonoLt10" pitchFamily="1" charset="0"/>
                <a:ea typeface="WenQuanYi Micro Hei" charset="0"/>
                <a:cs typeface="WenQuanYi Micro Hei" charset="0"/>
              </a:rPr>
              <a:t>d_a</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idx</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row,j,lda</a:t>
            </a:r>
            <a:r>
              <a:rPr lang="en-US" sz="1200" b="1" dirty="0">
                <a:solidFill>
                  <a:srgbClr val="000000"/>
                </a:solidFill>
                <a:latin typeface="LMMonoLt10" pitchFamily="1" charset="0"/>
                <a:ea typeface="WenQuanYi Micro Hei" charset="0"/>
                <a:cs typeface="WenQuanYi Micro Hei" charset="0"/>
              </a:rPr>
              <a:t>)] * </a:t>
            </a:r>
            <a:r>
              <a:rPr lang="en-US" sz="1200" b="1" dirty="0" err="1">
                <a:solidFill>
                  <a:srgbClr val="000000"/>
                </a:solidFill>
                <a:latin typeface="LMMonoLt10" pitchFamily="1" charset="0"/>
                <a:ea typeface="WenQuanYi Micro Hei" charset="0"/>
                <a:cs typeface="WenQuanYi Micro Hei" charset="0"/>
              </a:rPr>
              <a:t>d_b</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idx</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j,col,lda</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Lst>
            </a:pP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Lst>
            </a:pPr>
            <a:r>
              <a:rPr lang="en-US" sz="1200" b="1" dirty="0" err="1">
                <a:solidFill>
                  <a:srgbClr val="000000"/>
                </a:solidFill>
                <a:latin typeface="LMMonoLt10" pitchFamily="1" charset="0"/>
                <a:ea typeface="WenQuanYi Micro Hei" charset="0"/>
                <a:cs typeface="WenQuanYi Micro Hei" charset="0"/>
              </a:rPr>
              <a:t>d_c[id</a:t>
            </a:r>
            <a:r>
              <a:rPr lang="en-US" sz="1200" b="1" dirty="0">
                <a:solidFill>
                  <a:srgbClr val="000000"/>
                </a:solidFill>
                <a:latin typeface="LMMonoLt10" pitchFamily="1" charset="0"/>
                <a:ea typeface="WenQuanYi Micro Hei" charset="0"/>
                <a:cs typeface="WenQuanYi Micro Hei" charset="0"/>
              </a:rPr>
              <a:t>] = </a:t>
            </a:r>
            <a:r>
              <a:rPr lang="en-US" sz="1200" b="1" dirty="0" err="1">
                <a:solidFill>
                  <a:srgbClr val="000000"/>
                </a:solidFill>
                <a:latin typeface="LMMonoLt10" pitchFamily="1" charset="0"/>
                <a:ea typeface="WenQuanYi Micro Hei" charset="0"/>
                <a:cs typeface="WenQuanYi Micro Hei" charset="0"/>
              </a:rPr>
              <a:t>ctemp</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Lst>
            </a:pPr>
            <a:r>
              <a:rPr lang="en-US" sz="1200" b="1" dirty="0">
                <a:solidFill>
                  <a:srgbClr val="000000"/>
                </a:solidFill>
                <a:latin typeface="LMMonoLt10" pitchFamily="1" charset="0"/>
                <a:ea typeface="WenQuanYi Micro Hei" charset="0"/>
                <a:cs typeface="WenQuanYi Micro Hei" charset="0"/>
              </a:rPr>
              <a:t>...</a:t>
            </a:r>
          </a:p>
        </p:txBody>
      </p:sp>
      <p:sp>
        <p:nvSpPr>
          <p:cNvPr id="8194" name="Text Box 2"/>
          <p:cNvSpPr txBox="1">
            <a:spLocks noChangeArrowheads="1"/>
          </p:cNvSpPr>
          <p:nvPr/>
        </p:nvSpPr>
        <p:spPr bwMode="auto">
          <a:xfrm>
            <a:off x="3581400" y="2716464"/>
            <a:ext cx="5486400" cy="3531936"/>
          </a:xfrm>
          <a:prstGeom prst="rect">
            <a:avLst/>
          </a:prstGeom>
          <a:solidFill>
            <a:schemeClr val="accent6">
              <a:lumMod val="20000"/>
              <a:lumOff val="80000"/>
            </a:schemeClr>
          </a:solidFill>
          <a:ln w="9525">
            <a:noFill/>
            <a:round/>
            <a:headEnd/>
            <a:tailEnd/>
          </a:ln>
          <a:effectLst/>
        </p:spPr>
        <p:txBody>
          <a:bodyPr wrap="none" lIns="81631" tIns="40816" rIns="81631" bIns="40816">
            <a:prstTxWarp prst="textNoShape">
              <a:avLst/>
            </a:prstTxWarp>
          </a:bodyPr>
          <a:lstStyle/>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err="1">
                <a:solidFill>
                  <a:srgbClr val="000000"/>
                </a:solidFill>
                <a:latin typeface="LMMonoLt10" pitchFamily="1" charset="0"/>
                <a:ea typeface="WenQuanYi Micro Hei" charset="0"/>
                <a:cs typeface="WenQuanYi Micro Hei" charset="0"/>
              </a:rPr>
              <a:t>multiply_matrices_shared_blocks(float</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d_a</a:t>
            </a:r>
            <a:r>
              <a:rPr lang="en-US" sz="1200" b="1" dirty="0">
                <a:solidFill>
                  <a:srgbClr val="000000"/>
                </a:solidFill>
                <a:latin typeface="LMMonoLt10" pitchFamily="1" charset="0"/>
                <a:ea typeface="WenQuanYi Micro Hei" charset="0"/>
                <a:cs typeface="WenQuanYi Micro Hei" charset="0"/>
              </a:rPr>
              <a:t>, float *</a:t>
            </a:r>
            <a:r>
              <a:rPr lang="en-US" sz="1200" b="1" dirty="0" err="1">
                <a:solidFill>
                  <a:srgbClr val="000000"/>
                </a:solidFill>
                <a:latin typeface="LMMonoLt10" pitchFamily="1" charset="0"/>
                <a:ea typeface="WenQuanYi Micro Hei" charset="0"/>
                <a:cs typeface="WenQuanYi Micro Hei" charset="0"/>
              </a:rPr>
              <a:t>d_b</a:t>
            </a:r>
            <a:r>
              <a:rPr lang="en-US" sz="1200" b="1" dirty="0">
                <a:solidFill>
                  <a:srgbClr val="000000"/>
                </a:solidFill>
                <a:latin typeface="LMMonoLt10" pitchFamily="1" charset="0"/>
                <a:ea typeface="WenQuanYi Micro Hei" charset="0"/>
                <a:cs typeface="WenQuanYi Micro Hei" charset="0"/>
              </a:rPr>
              <a:t>, float *</a:t>
            </a:r>
            <a:r>
              <a:rPr lang="en-US" sz="1200" b="1" dirty="0" err="1">
                <a:solidFill>
                  <a:srgbClr val="000000"/>
                </a:solidFill>
                <a:latin typeface="LMMonoLt10" pitchFamily="1" charset="0"/>
                <a:ea typeface="WenQuanYi Micro Hei" charset="0"/>
                <a:cs typeface="WenQuanYi Micro Hei" charset="0"/>
              </a:rPr>
              <a:t>d_c</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int</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lda</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for (</a:t>
            </a:r>
            <a:r>
              <a:rPr lang="en-US" sz="1200" b="1" dirty="0" err="1">
                <a:solidFill>
                  <a:srgbClr val="000000"/>
                </a:solidFill>
                <a:latin typeface="LMMonoLt10" pitchFamily="1" charset="0"/>
                <a:ea typeface="WenQuanYi Micro Hei" charset="0"/>
                <a:cs typeface="WenQuanYi Micro Hei" charset="0"/>
              </a:rPr>
              <a:t>int</a:t>
            </a:r>
            <a:r>
              <a:rPr lang="en-US" sz="1200" b="1" dirty="0">
                <a:solidFill>
                  <a:srgbClr val="000000"/>
                </a:solidFill>
                <a:latin typeface="LMMonoLt10" pitchFamily="1" charset="0"/>
                <a:ea typeface="WenQuanYi Micro Hei" charset="0"/>
                <a:cs typeface="WenQuanYi Micro Hei" charset="0"/>
              </a:rPr>
              <a:t> k = 0; k &lt; (M / </a:t>
            </a:r>
            <a:r>
              <a:rPr lang="en-US" sz="1200" b="1" dirty="0" err="1">
                <a:solidFill>
                  <a:srgbClr val="000000"/>
                </a:solidFill>
                <a:latin typeface="LMMonoLt10" pitchFamily="1" charset="0"/>
                <a:ea typeface="WenQuanYi Micro Hei" charset="0"/>
                <a:cs typeface="WenQuanYi Micro Hei" charset="0"/>
              </a:rPr>
              <a:t>bs</a:t>
            </a:r>
            <a:r>
              <a:rPr lang="en-US" sz="1200" b="1" dirty="0">
                <a:solidFill>
                  <a:srgbClr val="000000"/>
                </a:solidFill>
                <a:latin typeface="LMMonoLt10" pitchFamily="1" charset="0"/>
                <a:ea typeface="WenQuanYi Micro Hei" charset="0"/>
                <a:cs typeface="WenQuanYi Micro Hei" charset="0"/>
              </a:rPr>
              <a:t>); k++</a:t>
            </a:r>
            <a:r>
              <a:rPr lang="en-US" sz="1200" b="1" dirty="0" smtClean="0">
                <a:solidFill>
                  <a:srgbClr val="000000"/>
                </a:solidFill>
                <a:latin typeface="LMMonoLt10" pitchFamily="1" charset="0"/>
                <a:ea typeface="WenQuanYi Micro Hei" charset="0"/>
                <a:cs typeface="WenQuanYi Micro Hei" charset="0"/>
              </a:rPr>
              <a:t>) {</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/form </a:t>
            </a:r>
            <a:r>
              <a:rPr lang="en-US" sz="1200" b="1" dirty="0" err="1">
                <a:solidFill>
                  <a:srgbClr val="000000"/>
                </a:solidFill>
                <a:latin typeface="LMMonoLt10" pitchFamily="1" charset="0"/>
                <a:ea typeface="WenQuanYi Micro Hei" charset="0"/>
                <a:cs typeface="WenQuanYi Micro Hei" charset="0"/>
              </a:rPr>
              <a:t>submatrices</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sub_row</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sub_col</a:t>
            </a:r>
            <a:r>
              <a:rPr lang="en-US" sz="1200" b="1" dirty="0">
                <a:solidFill>
                  <a:srgbClr val="000000"/>
                </a:solidFill>
                <a:latin typeface="LMMonoLt10" pitchFamily="1" charset="0"/>
                <a:ea typeface="WenQuanYi Micro Hei" charset="0"/>
                <a:cs typeface="WenQuanYi Micro Hei" charset="0"/>
              </a:rPr>
              <a:t>] = </a:t>
            </a:r>
            <a:r>
              <a:rPr lang="en-US" sz="1200" b="1" dirty="0" err="1">
                <a:solidFill>
                  <a:srgbClr val="000000"/>
                </a:solidFill>
                <a:latin typeface="LMMonoLt10" pitchFamily="1" charset="0"/>
                <a:ea typeface="WenQuanYi Micro Hei" charset="0"/>
                <a:cs typeface="WenQuanYi Micro Hei" charset="0"/>
              </a:rPr>
              <a:t>sub_a</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idx</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sub_row</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sub_col</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lda</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b</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sub_row</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sub_col</a:t>
            </a:r>
            <a:r>
              <a:rPr lang="en-US" sz="1200" b="1" dirty="0">
                <a:solidFill>
                  <a:srgbClr val="000000"/>
                </a:solidFill>
                <a:latin typeface="LMMonoLt10" pitchFamily="1" charset="0"/>
                <a:ea typeface="WenQuanYi Micro Hei" charset="0"/>
                <a:cs typeface="WenQuanYi Micro Hei" charset="0"/>
              </a:rPr>
              <a:t>] = </a:t>
            </a:r>
            <a:r>
              <a:rPr lang="en-US" sz="1200" b="1" dirty="0" err="1">
                <a:solidFill>
                  <a:srgbClr val="000000"/>
                </a:solidFill>
                <a:latin typeface="LMMonoLt10" pitchFamily="1" charset="0"/>
                <a:ea typeface="WenQuanYi Micro Hei" charset="0"/>
                <a:cs typeface="WenQuanYi Micro Hei" charset="0"/>
              </a:rPr>
              <a:t>sub_b</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idx</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sub_row</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sub_col</a:t>
            </a:r>
            <a:r>
              <a:rPr lang="en-US" sz="1200" b="1" dirty="0">
                <a:solidFill>
                  <a:srgbClr val="000000"/>
                </a:solidFill>
                <a:latin typeface="LMMonoLt10" pitchFamily="1" charset="0"/>
                <a:ea typeface="WenQuanYi Micro Hei" charset="0"/>
                <a:cs typeface="WenQuanYi Micro Hei" charset="0"/>
              </a:rPr>
              <a:t>, </a:t>
            </a:r>
            <a:r>
              <a:rPr lang="en-US" sz="1200" b="1" dirty="0" err="1">
                <a:solidFill>
                  <a:srgbClr val="000000"/>
                </a:solidFill>
                <a:latin typeface="LMMonoLt10" pitchFamily="1" charset="0"/>
                <a:ea typeface="WenQuanYi Micro Hei" charset="0"/>
                <a:cs typeface="WenQuanYi Micro Hei" charset="0"/>
              </a:rPr>
              <a:t>lda</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/wait for all threads to complete copy to shared memory.	</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__</a:t>
            </a:r>
            <a:r>
              <a:rPr lang="en-US" sz="1200" b="1" dirty="0" err="1" smtClean="0">
                <a:solidFill>
                  <a:srgbClr val="000000"/>
                </a:solidFill>
                <a:latin typeface="LMMonoLt10" pitchFamily="1" charset="0"/>
                <a:ea typeface="WenQuanYi Micro Hei" charset="0"/>
                <a:cs typeface="WenQuanYi Micro Hei" charset="0"/>
              </a:rPr>
              <a:t>syncthreads</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/multiply each </a:t>
            </a:r>
            <a:r>
              <a:rPr lang="en-US" sz="1200" b="1" dirty="0" err="1">
                <a:solidFill>
                  <a:srgbClr val="000000"/>
                </a:solidFill>
                <a:latin typeface="LMMonoLt10" pitchFamily="1" charset="0"/>
                <a:ea typeface="WenQuanYi Micro Hei" charset="0"/>
                <a:cs typeface="WenQuanYi Micro Hei" charset="0"/>
              </a:rPr>
              <a:t>submatrix</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for </a:t>
            </a:r>
            <a:r>
              <a:rPr lang="en-US" sz="1200" b="1" dirty="0">
                <a:solidFill>
                  <a:srgbClr val="000000"/>
                </a:solidFill>
                <a:latin typeface="LMMonoLt10" pitchFamily="1" charset="0"/>
                <a:ea typeface="WenQuanYi Micro Hei" charset="0"/>
                <a:cs typeface="WenQuanYi Micro Hei" charset="0"/>
              </a:rPr>
              <a:t>(</a:t>
            </a:r>
            <a:r>
              <a:rPr lang="en-US" sz="1200" b="1" dirty="0" err="1">
                <a:solidFill>
                  <a:srgbClr val="000000"/>
                </a:solidFill>
                <a:latin typeface="LMMonoLt10" pitchFamily="1" charset="0"/>
                <a:ea typeface="WenQuanYi Micro Hei" charset="0"/>
                <a:cs typeface="WenQuanYi Micro Hei" charset="0"/>
              </a:rPr>
              <a:t>int</a:t>
            </a:r>
            <a:r>
              <a:rPr lang="en-US" sz="1200" b="1" dirty="0">
                <a:solidFill>
                  <a:srgbClr val="000000"/>
                </a:solidFill>
                <a:latin typeface="LMMonoLt10" pitchFamily="1" charset="0"/>
                <a:ea typeface="WenQuanYi Micro Hei" charset="0"/>
                <a:cs typeface="WenQuanYi Micro Hei" charset="0"/>
              </a:rPr>
              <a:t> j=0; j &lt; </a:t>
            </a:r>
            <a:r>
              <a:rPr lang="en-US" sz="1200" b="1" dirty="0" err="1">
                <a:solidFill>
                  <a:srgbClr val="000000"/>
                </a:solidFill>
                <a:latin typeface="LMMonoLt10" pitchFamily="1" charset="0"/>
                <a:ea typeface="WenQuanYi Micro Hei" charset="0"/>
                <a:cs typeface="WenQuanYi Micro Hei" charset="0"/>
              </a:rPr>
              <a:t>bs</a:t>
            </a:r>
            <a:r>
              <a:rPr lang="en-US" sz="1200" b="1" dirty="0">
                <a:solidFill>
                  <a:srgbClr val="000000"/>
                </a:solidFill>
                <a:latin typeface="LMMonoLt10" pitchFamily="1" charset="0"/>
                <a:ea typeface="WenQuanYi Micro Hei" charset="0"/>
                <a:cs typeface="WenQuanYi Micro Hei" charset="0"/>
              </a:rPr>
              <a:t>; j++</a:t>
            </a:r>
            <a:r>
              <a:rPr lang="en-US" sz="1200" b="1" dirty="0" smtClean="0">
                <a:solidFill>
                  <a:srgbClr val="000000"/>
                </a:solidFill>
                <a:latin typeface="LMMonoLt10" pitchFamily="1" charset="0"/>
                <a:ea typeface="WenQuanYi Micro Hei" charset="0"/>
                <a:cs typeface="WenQuanYi Micro Hei" charset="0"/>
              </a:rPr>
              <a:t>) {</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c </a:t>
            </a:r>
            <a:r>
              <a:rPr lang="en-US" sz="1200" b="1" dirty="0">
                <a:solidFill>
                  <a:srgbClr val="000000"/>
                </a:solidFill>
                <a:latin typeface="LMMonoLt10" pitchFamily="1" charset="0"/>
                <a:ea typeface="WenQuanYi Micro Hei" charset="0"/>
                <a:cs typeface="WenQuanYi Micro Hei" charset="0"/>
              </a:rPr>
              <a:t>= c + a[</a:t>
            </a:r>
            <a:r>
              <a:rPr lang="en-US" sz="1200" b="1" dirty="0" err="1">
                <a:solidFill>
                  <a:srgbClr val="000000"/>
                </a:solidFill>
                <a:latin typeface="LMMonoLt10" pitchFamily="1" charset="0"/>
                <a:ea typeface="WenQuanYi Micro Hei" charset="0"/>
                <a:cs typeface="WenQuanYi Micro Hei" charset="0"/>
              </a:rPr>
              <a:t>sub_row</a:t>
            </a:r>
            <a:r>
              <a:rPr lang="en-US" sz="1200" b="1" dirty="0">
                <a:solidFill>
                  <a:srgbClr val="000000"/>
                </a:solidFill>
                <a:latin typeface="LMMonoLt10" pitchFamily="1" charset="0"/>
                <a:ea typeface="WenQuanYi Micro Hei" charset="0"/>
                <a:cs typeface="WenQuanYi Micro Hei" charset="0"/>
              </a:rPr>
              <a:t>][j] * b[j][</a:t>
            </a:r>
            <a:r>
              <a:rPr lang="en-US" sz="1200" b="1" dirty="0" err="1">
                <a:solidFill>
                  <a:srgbClr val="000000"/>
                </a:solidFill>
                <a:latin typeface="LMMonoLt10" pitchFamily="1" charset="0"/>
                <a:ea typeface="WenQuanYi Micro Hei" charset="0"/>
                <a:cs typeface="WenQuanYi Micro Hei" charset="0"/>
              </a:rPr>
              <a:t>sub_col</a:t>
            </a:r>
            <a:r>
              <a:rPr lang="en-US" sz="1200" b="1" dirty="0">
                <a:solidFill>
                  <a:srgbClr val="000000"/>
                </a:solidFill>
                <a:latin typeface="LMMonoLt10" pitchFamily="1" charset="0"/>
                <a:ea typeface="WenQuanYi Micro Hei" charset="0"/>
                <a:cs typeface="WenQuanYi Micro Hei" charset="0"/>
              </a:rPr>
              <a:t>];</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 move results to device memory.</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err="1" smtClean="0">
                <a:solidFill>
                  <a:srgbClr val="000000"/>
                </a:solidFill>
                <a:latin typeface="LMMonoLt10" pitchFamily="1" charset="0"/>
                <a:ea typeface="WenQuanYi Micro Hei" charset="0"/>
                <a:cs typeface="WenQuanYi Micro Hei" charset="0"/>
              </a:rPr>
              <a:t>d_c</a:t>
            </a:r>
            <a:r>
              <a:rPr lang="en-US" sz="1200" b="1" dirty="0">
                <a:solidFill>
                  <a:srgbClr val="000000"/>
                </a:solidFill>
                <a:latin typeface="LMMonoLt10" pitchFamily="1" charset="0"/>
                <a:ea typeface="WenQuanYi Micro Hei" charset="0"/>
                <a:cs typeface="WenQuanYi Micro Hei" charset="0"/>
              </a:rPr>
              <a:t>[id] = c;</a:t>
            </a: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a:t>
            </a:r>
            <a:r>
              <a:rPr lang="en-US" sz="1200" b="1" dirty="0">
                <a:solidFill>
                  <a:srgbClr val="000000"/>
                </a:solidFill>
                <a:latin typeface="LMMonoLt10" pitchFamily="1" charset="0"/>
                <a:ea typeface="WenQuanYi Micro Hei" charset="0"/>
                <a:cs typeface="WenQuanYi Micro Hei" charset="0"/>
              </a:rPr>
              <a:t>/ wait for multiplication to finish before moving onto the </a:t>
            </a:r>
            <a:r>
              <a:rPr lang="en-US" sz="1200" b="1" dirty="0" smtClean="0">
                <a:solidFill>
                  <a:srgbClr val="000000"/>
                </a:solidFill>
                <a:latin typeface="LMMonoLt10" pitchFamily="1" charset="0"/>
                <a:ea typeface="WenQuanYi Micro Hei" charset="0"/>
                <a:cs typeface="WenQuanYi Micro Hei" charset="0"/>
              </a:rPr>
              <a:t>next </a:t>
            </a:r>
            <a:r>
              <a:rPr lang="en-US" sz="1200" b="1" dirty="0" err="1" smtClean="0">
                <a:solidFill>
                  <a:srgbClr val="000000"/>
                </a:solidFill>
                <a:latin typeface="LMMonoLt10" pitchFamily="1" charset="0"/>
                <a:ea typeface="WenQuanYi Micro Hei" charset="0"/>
                <a:cs typeface="WenQuanYi Micro Hei" charset="0"/>
              </a:rPr>
              <a:t>submatrix</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a:solidFill>
                  <a:srgbClr val="000000"/>
                </a:solidFill>
                <a:latin typeface="LMMonoLt10" pitchFamily="1" charset="0"/>
                <a:ea typeface="WenQuanYi Micro Hei" charset="0"/>
                <a:cs typeface="WenQuanYi Micro Hei" charset="0"/>
              </a:rPr>
              <a:t> </a:t>
            </a:r>
            <a:r>
              <a:rPr lang="en-US" sz="1200" b="1" dirty="0" smtClean="0">
                <a:solidFill>
                  <a:srgbClr val="000000"/>
                </a:solidFill>
                <a:latin typeface="LMMonoLt10" pitchFamily="1" charset="0"/>
                <a:ea typeface="WenQuanYi Micro Hei" charset="0"/>
                <a:cs typeface="WenQuanYi Micro Hei" charset="0"/>
              </a:rPr>
              <a:t> __</a:t>
            </a:r>
            <a:r>
              <a:rPr lang="en-US" sz="1200" b="1" dirty="0" err="1" smtClean="0">
                <a:solidFill>
                  <a:srgbClr val="000000"/>
                </a:solidFill>
                <a:latin typeface="LMMonoLt10" pitchFamily="1" charset="0"/>
                <a:ea typeface="WenQuanYi Micro Hei" charset="0"/>
                <a:cs typeface="WenQuanYi Micro Hei" charset="0"/>
              </a:rPr>
              <a:t>syncthreads</a:t>
            </a:r>
            <a:r>
              <a:rPr lang="en-US" sz="1200" b="1" dirty="0">
                <a:solidFill>
                  <a:srgbClr val="000000"/>
                </a:solidFill>
                <a:latin typeface="LMMonoLt10" pitchFamily="1" charset="0"/>
                <a:ea typeface="WenQuanYi Micro Hei" charset="0"/>
                <a:cs typeface="WenQuanYi Micro Hei" charset="0"/>
              </a:rPr>
              <a:t>()</a:t>
            </a:r>
            <a:r>
              <a:rPr lang="en-US" sz="1200" b="1" dirty="0" smtClean="0">
                <a:solidFill>
                  <a:srgbClr val="000000"/>
                </a:solidFill>
                <a:latin typeface="LMMonoLt10" pitchFamily="1" charset="0"/>
                <a:ea typeface="WenQuanYi Micro Hei" charset="0"/>
                <a:cs typeface="WenQuanYi Micro Hei" charset="0"/>
              </a:rPr>
              <a:t>;</a:t>
            </a:r>
            <a:endParaRPr lang="en-US" sz="1200" b="1" dirty="0">
              <a:solidFill>
                <a:srgbClr val="000000"/>
              </a:solidFill>
              <a:latin typeface="LMMonoLt10" pitchFamily="1" charset="0"/>
              <a:ea typeface="WenQuanYi Micro Hei" charset="0"/>
              <a:cs typeface="WenQuanYi Micro Hei" charset="0"/>
            </a:endParaRPr>
          </a:p>
          <a:p>
            <a:pPr>
              <a:lnSpc>
                <a:spcPct val="110000"/>
              </a:lnSpc>
              <a:tabLst>
                <a:tab pos="656582" algn="l"/>
                <a:tab pos="1313162" algn="l"/>
                <a:tab pos="1969745" algn="l"/>
                <a:tab pos="2626327" algn="l"/>
                <a:tab pos="3282907" algn="l"/>
                <a:tab pos="3939490" algn="l"/>
                <a:tab pos="4596072" algn="l"/>
                <a:tab pos="5252653" algn="l"/>
                <a:tab pos="5909234" algn="l"/>
              </a:tabLst>
            </a:pPr>
            <a:r>
              <a:rPr lang="en-US" sz="1200" b="1" dirty="0" smtClean="0">
                <a:solidFill>
                  <a:srgbClr val="000000"/>
                </a:solidFill>
                <a:latin typeface="LMMonoLt10" pitchFamily="1" charset="0"/>
                <a:ea typeface="WenQuanYi Micro Hei" charset="0"/>
                <a:cs typeface="WenQuanYi Micro Hei" charset="0"/>
              </a:rPr>
              <a:t>…</a:t>
            </a:r>
            <a:endParaRPr lang="en-US" sz="1200" b="1" dirty="0">
              <a:solidFill>
                <a:srgbClr val="000000"/>
              </a:solidFill>
              <a:latin typeface="LMMonoLt10" pitchFamily="1" charset="0"/>
              <a:ea typeface="WenQuanYi Micro Hei" charset="0"/>
              <a:cs typeface="WenQuanYi Micro Hei" charset="0"/>
            </a:endParaRPr>
          </a:p>
        </p:txBody>
      </p:sp>
      <p:sp>
        <p:nvSpPr>
          <p:cNvPr id="4" name="Content Placeholder 3"/>
          <p:cNvSpPr>
            <a:spLocks noGrp="1"/>
          </p:cNvSpPr>
          <p:nvPr>
            <p:ph idx="1"/>
          </p:nvPr>
        </p:nvSpPr>
        <p:spPr/>
        <p:txBody>
          <a:bodyPr/>
          <a:lstStyle/>
          <a:p>
            <a:r>
              <a:rPr lang="en-US" dirty="0" smtClean="0"/>
              <a:t>Simple</a:t>
            </a:r>
          </a:p>
          <a:p>
            <a:pPr lvl="1"/>
            <a:r>
              <a:rPr lang="en-US" dirty="0" smtClean="0"/>
              <a:t>No use of</a:t>
            </a:r>
            <a:br>
              <a:rPr lang="en-US" dirty="0" smtClean="0"/>
            </a:br>
            <a:r>
              <a:rPr lang="en-US" dirty="0" smtClean="0"/>
              <a:t>shared memory</a:t>
            </a:r>
            <a:br>
              <a:rPr lang="en-US" dirty="0" smtClean="0"/>
            </a:br>
            <a:endParaRPr lang="en-US" dirty="0" smtClean="0"/>
          </a:p>
          <a:p>
            <a:r>
              <a:rPr lang="en-US" dirty="0" smtClean="0"/>
              <a:t>Improved</a:t>
            </a:r>
          </a:p>
          <a:p>
            <a:pPr lvl="1"/>
            <a:r>
              <a:rPr lang="en-US" dirty="0" smtClean="0"/>
              <a:t>Utilize the</a:t>
            </a:r>
            <a:br>
              <a:rPr lang="en-US" dirty="0" smtClean="0"/>
            </a:br>
            <a:r>
              <a:rPr lang="en-US" dirty="0" smtClean="0"/>
              <a:t>shared</a:t>
            </a:r>
            <a:br>
              <a:rPr lang="en-US" dirty="0" smtClean="0"/>
            </a:br>
            <a:r>
              <a:rPr lang="en-US" dirty="0" smtClean="0"/>
              <a:t>memory</a:t>
            </a:r>
          </a:p>
          <a:p>
            <a:pPr lvl="1"/>
            <a:r>
              <a:rPr lang="en-US" dirty="0" smtClean="0"/>
              <a:t>Better use</a:t>
            </a:r>
            <a:br>
              <a:rPr lang="en-US" dirty="0" smtClean="0"/>
            </a:br>
            <a:r>
              <a:rPr lang="en-US" dirty="0" smtClean="0"/>
              <a:t>of registers</a:t>
            </a:r>
          </a:p>
        </p:txBody>
      </p:sp>
      <p:sp>
        <p:nvSpPr>
          <p:cNvPr id="2" name="Title 1"/>
          <p:cNvSpPr>
            <a:spLocks noGrp="1"/>
          </p:cNvSpPr>
          <p:nvPr>
            <p:ph type="title"/>
          </p:nvPr>
        </p:nvSpPr>
        <p:spPr/>
        <p:txBody>
          <a:bodyPr/>
          <a:lstStyle/>
          <a:p>
            <a:r>
              <a:rPr lang="en-US" smtClean="0"/>
              <a:t>Compare Two Matrix Multiply Cases</a:t>
            </a:r>
            <a:endParaRPr lang="en-US" dirty="0"/>
          </a:p>
        </p:txBody>
      </p:sp>
      <p:sp>
        <p:nvSpPr>
          <p:cNvPr id="10"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1"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64</a:t>
            </a:fld>
            <a:endParaRPr lang="en-US"/>
          </a:p>
        </p:txBody>
      </p:sp>
    </p:spTree>
    <p:extLst>
      <p:ext uri="{BB962C8B-B14F-4D97-AF65-F5344CB8AC3E}">
        <p14:creationId xmlns:p14="http://schemas.microsoft.com/office/powerpoint/2010/main" val="1461043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000" y="4346072"/>
            <a:ext cx="8877300" cy="965200"/>
          </a:xfrm>
          <a:prstGeom prst="rect">
            <a:avLst/>
          </a:prstGeom>
        </p:spPr>
      </p:pic>
      <p:pic>
        <p:nvPicPr>
          <p:cNvPr id="3" name="Picture 2"/>
          <p:cNvPicPr>
            <a:picLocks noChangeAspect="1"/>
          </p:cNvPicPr>
          <p:nvPr/>
        </p:nvPicPr>
        <p:blipFill>
          <a:blip r:embed="rId4"/>
          <a:stretch>
            <a:fillRect/>
          </a:stretch>
        </p:blipFill>
        <p:spPr>
          <a:xfrm>
            <a:off x="152400" y="1981200"/>
            <a:ext cx="8839200" cy="1943100"/>
          </a:xfrm>
          <a:prstGeom prst="rect">
            <a:avLst/>
          </a:prstGeom>
        </p:spPr>
      </p:pic>
      <p:sp>
        <p:nvSpPr>
          <p:cNvPr id="9218" name="Rectangle 2"/>
          <p:cNvSpPr>
            <a:spLocks noGrp="1" noChangeArrowheads="1"/>
          </p:cNvSpPr>
          <p:nvPr>
            <p:ph type="title"/>
          </p:nvPr>
        </p:nvSpPr>
        <p:spPr>
          <a:ln/>
        </p:spPr>
        <p:txBody>
          <a:bodyPr tIns="35199"/>
          <a:lstStyle/>
          <a:p>
            <a:pPr>
              <a:tabLst>
                <a:tab pos="656582" algn="l"/>
                <a:tab pos="1313162" algn="l"/>
                <a:tab pos="1969745" algn="l"/>
                <a:tab pos="2626327" algn="l"/>
                <a:tab pos="3282907" algn="l"/>
                <a:tab pos="3939490" algn="l"/>
                <a:tab pos="4596072" algn="l"/>
                <a:tab pos="5252653" algn="l"/>
                <a:tab pos="5909234" algn="l"/>
                <a:tab pos="6565817" algn="l"/>
                <a:tab pos="7222398" algn="l"/>
                <a:tab pos="7878979" algn="l"/>
              </a:tabLst>
            </a:pPr>
            <a:r>
              <a:rPr lang="en-US" dirty="0"/>
              <a:t>CUDA </a:t>
            </a:r>
            <a:r>
              <a:rPr lang="en-US" dirty="0" smtClean="0"/>
              <a:t>Device </a:t>
            </a:r>
            <a:r>
              <a:rPr lang="en-US" dirty="0"/>
              <a:t>M</a:t>
            </a:r>
            <a:r>
              <a:rPr lang="en-US" dirty="0" smtClean="0"/>
              <a:t>emory </a:t>
            </a:r>
            <a:r>
              <a:rPr lang="en-US" dirty="0"/>
              <a:t>P</a:t>
            </a:r>
            <a:r>
              <a:rPr lang="en-US" dirty="0" smtClean="0"/>
              <a:t>rofile</a:t>
            </a:r>
            <a:endParaRPr lang="en-US" dirty="0"/>
          </a:p>
        </p:txBody>
      </p:sp>
      <p:sp>
        <p:nvSpPr>
          <p:cNvPr id="9220" name="Rectangle 4"/>
          <p:cNvSpPr>
            <a:spLocks noChangeArrowheads="1"/>
          </p:cNvSpPr>
          <p:nvPr/>
        </p:nvSpPr>
        <p:spPr bwMode="auto">
          <a:xfrm>
            <a:off x="154320" y="2971800"/>
            <a:ext cx="8830080" cy="970662"/>
          </a:xfrm>
          <a:prstGeom prst="rect">
            <a:avLst/>
          </a:prstGeom>
          <a:solidFill>
            <a:srgbClr val="0099FF">
              <a:alpha val="20000"/>
            </a:srgbClr>
          </a:solidFill>
          <a:ln w="9525">
            <a:noFill/>
            <a:round/>
            <a:headEnd/>
            <a:tailEnd/>
          </a:ln>
          <a:effectLst/>
        </p:spPr>
        <p:txBody>
          <a:bodyPr wrap="none" lIns="82936" tIns="41469" rIns="82936" bIns="41469" anchor="ctr">
            <a:prstTxWarp prst="textNoShape">
              <a:avLst/>
            </a:prstTxWarp>
          </a:bodyPr>
          <a:lstStyle/>
          <a:p>
            <a:endParaRPr lang="en-US"/>
          </a:p>
        </p:txBody>
      </p:sp>
      <p:sp>
        <p:nvSpPr>
          <p:cNvPr id="9221" name="Rectangle 5"/>
          <p:cNvSpPr>
            <a:spLocks noChangeArrowheads="1"/>
          </p:cNvSpPr>
          <p:nvPr/>
        </p:nvSpPr>
        <p:spPr bwMode="auto">
          <a:xfrm>
            <a:off x="154320" y="1981200"/>
            <a:ext cx="8830080" cy="970662"/>
          </a:xfrm>
          <a:prstGeom prst="rect">
            <a:avLst/>
          </a:prstGeom>
          <a:solidFill>
            <a:srgbClr val="B84747">
              <a:alpha val="20000"/>
            </a:srgbClr>
          </a:solidFill>
          <a:ln w="9525">
            <a:noFill/>
            <a:round/>
            <a:headEnd/>
            <a:tailEnd/>
          </a:ln>
          <a:effectLst/>
        </p:spPr>
        <p:txBody>
          <a:bodyPr wrap="none" lIns="82936" tIns="41469" rIns="82936" bIns="41469" anchor="ctr">
            <a:prstTxWarp prst="textNoShape">
              <a:avLst/>
            </a:prstTxWarp>
          </a:bodyPr>
          <a:lstStyle/>
          <a:p>
            <a:endParaRPr lang="en-US"/>
          </a:p>
        </p:txBody>
      </p:sp>
      <p:sp>
        <p:nvSpPr>
          <p:cNvPr id="9222" name="Line 6"/>
          <p:cNvSpPr>
            <a:spLocks noChangeShapeType="1"/>
          </p:cNvSpPr>
          <p:nvPr/>
        </p:nvSpPr>
        <p:spPr bwMode="auto">
          <a:xfrm>
            <a:off x="3643441" y="1762329"/>
            <a:ext cx="1067040" cy="1058511"/>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a:p>
        </p:txBody>
      </p:sp>
      <p:sp>
        <p:nvSpPr>
          <p:cNvPr id="9223" name="Text Box 7"/>
          <p:cNvSpPr txBox="1">
            <a:spLocks noChangeArrowheads="1"/>
          </p:cNvSpPr>
          <p:nvPr/>
        </p:nvSpPr>
        <p:spPr bwMode="auto">
          <a:xfrm>
            <a:off x="2524560" y="1304041"/>
            <a:ext cx="2292480" cy="313953"/>
          </a:xfrm>
          <a:prstGeom prst="rect">
            <a:avLst/>
          </a:prstGeom>
          <a:noFill/>
          <a:ln w="9525">
            <a:noFill/>
            <a:round/>
            <a:headEnd/>
            <a:tailEnd/>
          </a:ln>
          <a:effectLst/>
        </p:spPr>
        <p:txBody>
          <a:bodyPr wrap="none" lIns="81631" tIns="55215" rIns="81631" bIns="40816">
            <a:prstTxWarp prst="textNoShape">
              <a:avLst/>
            </a:prstTxWarp>
          </a:bodyPr>
          <a:lstStyle/>
          <a:p>
            <a:pPr>
              <a:tabLst>
                <a:tab pos="656582" algn="l"/>
                <a:tab pos="1313162" algn="l"/>
                <a:tab pos="1969745" algn="l"/>
              </a:tabLst>
            </a:pPr>
            <a:r>
              <a:rPr lang="en-US" i="1" dirty="0">
                <a:solidFill>
                  <a:srgbClr val="000000"/>
                </a:solidFill>
                <a:latin typeface="Times New Roman"/>
                <a:ea typeface="WenQuanYi Micro Hei" charset="0"/>
                <a:cs typeface="Times New Roman"/>
              </a:rPr>
              <a:t>Use of </a:t>
            </a:r>
            <a:r>
              <a:rPr lang="en-US" i="1" dirty="0" smtClean="0">
                <a:solidFill>
                  <a:srgbClr val="000000"/>
                </a:solidFill>
                <a:latin typeface="Times New Roman"/>
                <a:ea typeface="WenQuanYi Micro Hei" charset="0"/>
                <a:cs typeface="Times New Roman"/>
              </a:rPr>
              <a:t>shared </a:t>
            </a:r>
            <a:r>
              <a:rPr lang="en-US" i="1" dirty="0">
                <a:solidFill>
                  <a:srgbClr val="000000"/>
                </a:solidFill>
                <a:latin typeface="Times New Roman"/>
                <a:ea typeface="WenQuanYi Micro Hei" charset="0"/>
                <a:cs typeface="Times New Roman"/>
              </a:rPr>
              <a:t>m</a:t>
            </a:r>
            <a:r>
              <a:rPr lang="en-US" i="1" dirty="0" smtClean="0">
                <a:solidFill>
                  <a:srgbClr val="000000"/>
                </a:solidFill>
                <a:latin typeface="Times New Roman"/>
                <a:ea typeface="WenQuanYi Micro Hei" charset="0"/>
                <a:cs typeface="Times New Roman"/>
              </a:rPr>
              <a:t>emory</a:t>
            </a:r>
            <a:endParaRPr lang="en-US" i="1" dirty="0">
              <a:solidFill>
                <a:srgbClr val="000000"/>
              </a:solidFill>
              <a:latin typeface="Times New Roman"/>
              <a:ea typeface="WenQuanYi Micro Hei" charset="0"/>
              <a:cs typeface="Times New Roman"/>
            </a:endParaRPr>
          </a:p>
        </p:txBody>
      </p:sp>
      <p:sp>
        <p:nvSpPr>
          <p:cNvPr id="9224" name="Line 8"/>
          <p:cNvSpPr>
            <a:spLocks noChangeShapeType="1"/>
          </p:cNvSpPr>
          <p:nvPr/>
        </p:nvSpPr>
        <p:spPr bwMode="auto">
          <a:xfrm flipH="1">
            <a:off x="5181600" y="1720566"/>
            <a:ext cx="1436880" cy="794034"/>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a:p>
        </p:txBody>
      </p:sp>
      <p:sp>
        <p:nvSpPr>
          <p:cNvPr id="9225" name="Text Box 9"/>
          <p:cNvSpPr txBox="1">
            <a:spLocks noChangeArrowheads="1"/>
          </p:cNvSpPr>
          <p:nvPr/>
        </p:nvSpPr>
        <p:spPr bwMode="auto">
          <a:xfrm>
            <a:off x="5574482" y="1295400"/>
            <a:ext cx="2625120" cy="313953"/>
          </a:xfrm>
          <a:prstGeom prst="rect">
            <a:avLst/>
          </a:prstGeom>
          <a:noFill/>
          <a:ln w="9525">
            <a:noFill/>
            <a:round/>
            <a:headEnd/>
            <a:tailEnd/>
          </a:ln>
          <a:effectLst/>
        </p:spPr>
        <p:txBody>
          <a:bodyPr wrap="none" lIns="81631" tIns="55215" rIns="81631" bIns="40816">
            <a:prstTxWarp prst="textNoShape">
              <a:avLst/>
            </a:prstTxWarp>
          </a:bodyPr>
          <a:lstStyle/>
          <a:p>
            <a:pPr>
              <a:tabLst>
                <a:tab pos="656582" algn="l"/>
                <a:tab pos="1313162" algn="l"/>
                <a:tab pos="1969745" algn="l"/>
              </a:tabLst>
            </a:pPr>
            <a:r>
              <a:rPr lang="en-US" i="1" dirty="0">
                <a:solidFill>
                  <a:srgbClr val="000000"/>
                </a:solidFill>
                <a:latin typeface="Times New Roman"/>
                <a:ea typeface="WenQuanYi Micro Hei" charset="0"/>
                <a:cs typeface="Times New Roman"/>
              </a:rPr>
              <a:t>Increase in </a:t>
            </a:r>
            <a:r>
              <a:rPr lang="en-US" i="1" dirty="0" smtClean="0">
                <a:solidFill>
                  <a:srgbClr val="000000"/>
                </a:solidFill>
                <a:latin typeface="Times New Roman"/>
                <a:ea typeface="WenQuanYi Micro Hei" charset="0"/>
                <a:cs typeface="Times New Roman"/>
              </a:rPr>
              <a:t>register </a:t>
            </a:r>
            <a:r>
              <a:rPr lang="en-US" i="1" dirty="0">
                <a:solidFill>
                  <a:srgbClr val="000000"/>
                </a:solidFill>
                <a:latin typeface="Times New Roman"/>
                <a:ea typeface="WenQuanYi Micro Hei" charset="0"/>
                <a:cs typeface="Times New Roman"/>
              </a:rPr>
              <a:t>usage</a:t>
            </a:r>
          </a:p>
        </p:txBody>
      </p:sp>
      <p:sp>
        <p:nvSpPr>
          <p:cNvPr id="9226" name="Rectangle 10"/>
          <p:cNvSpPr>
            <a:spLocks noChangeArrowheads="1"/>
          </p:cNvSpPr>
          <p:nvPr/>
        </p:nvSpPr>
        <p:spPr bwMode="auto">
          <a:xfrm>
            <a:off x="122642" y="4495064"/>
            <a:ext cx="8863200" cy="158417"/>
          </a:xfrm>
          <a:prstGeom prst="rect">
            <a:avLst/>
          </a:prstGeom>
          <a:solidFill>
            <a:srgbClr val="B84747">
              <a:alpha val="20000"/>
            </a:srgbClr>
          </a:solidFill>
          <a:ln w="9525">
            <a:noFill/>
            <a:round/>
            <a:headEnd/>
            <a:tailEnd/>
          </a:ln>
          <a:effectLst/>
        </p:spPr>
        <p:txBody>
          <a:bodyPr wrap="none" lIns="82936" tIns="41469" rIns="82936" bIns="41469" anchor="ctr">
            <a:prstTxWarp prst="textNoShape">
              <a:avLst/>
            </a:prstTxWarp>
          </a:bodyPr>
          <a:lstStyle/>
          <a:p>
            <a:endParaRPr lang="en-US"/>
          </a:p>
        </p:txBody>
      </p:sp>
      <p:sp>
        <p:nvSpPr>
          <p:cNvPr id="9227" name="Rectangle 11"/>
          <p:cNvSpPr>
            <a:spLocks noChangeArrowheads="1"/>
          </p:cNvSpPr>
          <p:nvPr/>
        </p:nvSpPr>
        <p:spPr bwMode="auto">
          <a:xfrm>
            <a:off x="122642" y="4659241"/>
            <a:ext cx="8863200" cy="158417"/>
          </a:xfrm>
          <a:prstGeom prst="rect">
            <a:avLst/>
          </a:prstGeom>
          <a:solidFill>
            <a:srgbClr val="0099FF">
              <a:alpha val="20000"/>
            </a:srgbClr>
          </a:solidFill>
          <a:ln w="9525">
            <a:noFill/>
            <a:round/>
            <a:headEnd/>
            <a:tailEnd/>
          </a:ln>
          <a:effectLst/>
        </p:spPr>
        <p:txBody>
          <a:bodyPr wrap="none" lIns="82936" tIns="41469" rIns="82936" bIns="41469" anchor="ctr">
            <a:prstTxWarp prst="textNoShape">
              <a:avLst/>
            </a:prstTxWarp>
          </a:bodyPr>
          <a:lstStyle/>
          <a:p>
            <a:endParaRPr lang="en-US"/>
          </a:p>
        </p:txBody>
      </p:sp>
      <p:sp>
        <p:nvSpPr>
          <p:cNvPr id="9228" name="Line 12"/>
          <p:cNvSpPr>
            <a:spLocks noChangeShapeType="1"/>
          </p:cNvSpPr>
          <p:nvPr/>
        </p:nvSpPr>
        <p:spPr bwMode="auto">
          <a:xfrm flipV="1">
            <a:off x="4236722" y="4653479"/>
            <a:ext cx="907200" cy="825207"/>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a:p>
        </p:txBody>
      </p:sp>
      <p:sp>
        <p:nvSpPr>
          <p:cNvPr id="9229" name="Text Box 13"/>
          <p:cNvSpPr txBox="1">
            <a:spLocks noChangeArrowheads="1"/>
          </p:cNvSpPr>
          <p:nvPr/>
        </p:nvSpPr>
        <p:spPr bwMode="auto">
          <a:xfrm>
            <a:off x="2829840" y="5477247"/>
            <a:ext cx="3866400" cy="313953"/>
          </a:xfrm>
          <a:prstGeom prst="rect">
            <a:avLst/>
          </a:prstGeom>
          <a:noFill/>
          <a:ln w="9525">
            <a:noFill/>
            <a:round/>
            <a:headEnd/>
            <a:tailEnd/>
          </a:ln>
          <a:effectLst/>
        </p:spPr>
        <p:txBody>
          <a:bodyPr wrap="none" lIns="81631" tIns="55215" rIns="81631" bIns="40816">
            <a:prstTxWarp prst="textNoShape">
              <a:avLst/>
            </a:prstTxWarp>
          </a:bodyPr>
          <a:lstStyle/>
          <a:p>
            <a:pPr>
              <a:tabLst>
                <a:tab pos="656582" algn="l"/>
                <a:tab pos="1313162" algn="l"/>
                <a:tab pos="1969745" algn="l"/>
                <a:tab pos="2626327" algn="l"/>
                <a:tab pos="3282907" algn="l"/>
              </a:tabLst>
            </a:pPr>
            <a:r>
              <a:rPr lang="en-US" i="1" dirty="0" smtClean="0">
                <a:solidFill>
                  <a:srgbClr val="000000"/>
                </a:solidFill>
                <a:latin typeface="Times New Roman"/>
                <a:ea typeface="WenQuanYi Micro Hei" charset="0"/>
                <a:cs typeface="Times New Roman"/>
              </a:rPr>
              <a:t>2.4x </a:t>
            </a:r>
            <a:r>
              <a:rPr lang="en-US" i="1" dirty="0">
                <a:solidFill>
                  <a:srgbClr val="000000"/>
                </a:solidFill>
                <a:latin typeface="Times New Roman"/>
                <a:ea typeface="WenQuanYi Micro Hei" charset="0"/>
                <a:cs typeface="Times New Roman"/>
              </a:rPr>
              <a:t>speedup by using shared memory</a:t>
            </a:r>
          </a:p>
        </p:txBody>
      </p:sp>
      <p:sp>
        <p:nvSpPr>
          <p:cNvPr id="2" name="TextBox 1"/>
          <p:cNvSpPr txBox="1"/>
          <p:nvPr/>
        </p:nvSpPr>
        <p:spPr>
          <a:xfrm>
            <a:off x="3074825" y="3356703"/>
            <a:ext cx="917276" cy="369332"/>
          </a:xfrm>
          <a:prstGeom prst="rect">
            <a:avLst/>
          </a:prstGeom>
          <a:solidFill>
            <a:srgbClr val="FFFFFF"/>
          </a:solidFill>
        </p:spPr>
        <p:txBody>
          <a:bodyPr wrap="none" rtlCol="0">
            <a:spAutoFit/>
          </a:bodyPr>
          <a:lstStyle/>
          <a:p>
            <a:pPr algn="ctr"/>
            <a:r>
              <a:rPr lang="en-US" sz="1800" i="1" dirty="0" smtClean="0">
                <a:latin typeface="Times New Roman"/>
                <a:cs typeface="Times New Roman"/>
              </a:rPr>
              <a:t>Simple</a:t>
            </a:r>
            <a:endParaRPr lang="en-US" sz="1800" i="1" dirty="0">
              <a:latin typeface="Times New Roman"/>
              <a:cs typeface="Times New Roman"/>
            </a:endParaRPr>
          </a:p>
        </p:txBody>
      </p:sp>
      <p:sp>
        <p:nvSpPr>
          <p:cNvPr id="16" name="TextBox 15"/>
          <p:cNvSpPr txBox="1"/>
          <p:nvPr/>
        </p:nvSpPr>
        <p:spPr>
          <a:xfrm>
            <a:off x="2946673" y="2518503"/>
            <a:ext cx="1173581" cy="369332"/>
          </a:xfrm>
          <a:prstGeom prst="rect">
            <a:avLst/>
          </a:prstGeom>
          <a:solidFill>
            <a:srgbClr val="FFFFFF"/>
          </a:solidFill>
        </p:spPr>
        <p:txBody>
          <a:bodyPr wrap="none" rtlCol="0">
            <a:spAutoFit/>
          </a:bodyPr>
          <a:lstStyle/>
          <a:p>
            <a:pPr algn="ctr"/>
            <a:r>
              <a:rPr lang="en-US" sz="1800" i="1" dirty="0" smtClean="0">
                <a:latin typeface="Times New Roman"/>
                <a:cs typeface="Times New Roman"/>
              </a:rPr>
              <a:t>Improved</a:t>
            </a:r>
            <a:endParaRPr lang="en-US" sz="1800" i="1" dirty="0">
              <a:latin typeface="Times New Roman"/>
              <a:cs typeface="Times New Roman"/>
            </a:endParaRPr>
          </a:p>
        </p:txBody>
      </p:sp>
      <p:sp>
        <p:nvSpPr>
          <p:cNvPr id="17"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65</a:t>
            </a:fld>
            <a:endParaRPr lang="en-US"/>
          </a:p>
        </p:txBody>
      </p:sp>
    </p:spTree>
    <p:extLst>
      <p:ext uri="{BB962C8B-B14F-4D97-AF65-F5344CB8AC3E}">
        <p14:creationId xmlns:p14="http://schemas.microsoft.com/office/powerpoint/2010/main" val="3317854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Kernel Occupancy</a:t>
            </a:r>
            <a:endParaRPr 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65" y="2602210"/>
            <a:ext cx="8772192" cy="234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4"/>
          <p:cNvSpPr>
            <a:spLocks noChangeArrowheads="1"/>
          </p:cNvSpPr>
          <p:nvPr/>
        </p:nvSpPr>
        <p:spPr bwMode="auto">
          <a:xfrm>
            <a:off x="184464" y="3872423"/>
            <a:ext cx="8814672" cy="1077522"/>
          </a:xfrm>
          <a:prstGeom prst="rect">
            <a:avLst/>
          </a:prstGeom>
          <a:solidFill>
            <a:srgbClr val="0099FF">
              <a:alpha val="20000"/>
            </a:srgbClr>
          </a:solidFill>
          <a:ln w="9525">
            <a:noFill/>
            <a:round/>
            <a:headEnd/>
            <a:tailEnd/>
          </a:ln>
          <a:effectLst/>
        </p:spPr>
        <p:txBody>
          <a:bodyPr wrap="none" lIns="82936" tIns="41469" rIns="82936" bIns="41469" anchor="ctr">
            <a:prstTxWarp prst="textNoShape">
              <a:avLst/>
            </a:prstTxWarp>
          </a:bodyPr>
          <a:lstStyle/>
          <a:p>
            <a:endParaRPr lang="en-US" dirty="0"/>
          </a:p>
        </p:txBody>
      </p:sp>
      <p:sp>
        <p:nvSpPr>
          <p:cNvPr id="7" name="Rectangle 5"/>
          <p:cNvSpPr>
            <a:spLocks noChangeArrowheads="1"/>
          </p:cNvSpPr>
          <p:nvPr/>
        </p:nvSpPr>
        <p:spPr bwMode="auto">
          <a:xfrm>
            <a:off x="193105" y="2739168"/>
            <a:ext cx="8806032" cy="1133255"/>
          </a:xfrm>
          <a:prstGeom prst="rect">
            <a:avLst/>
          </a:prstGeom>
          <a:solidFill>
            <a:srgbClr val="B84747">
              <a:alpha val="20000"/>
            </a:srgbClr>
          </a:solidFill>
          <a:ln w="9525">
            <a:noFill/>
            <a:round/>
            <a:headEnd/>
            <a:tailEnd/>
          </a:ln>
          <a:effectLst/>
        </p:spPr>
        <p:txBody>
          <a:bodyPr wrap="none" lIns="82936" tIns="41469" rIns="82936" bIns="41469" anchor="ctr">
            <a:prstTxWarp prst="textNoShape">
              <a:avLst/>
            </a:prstTxWarp>
          </a:bodyPr>
          <a:lstStyle/>
          <a:p>
            <a:endParaRPr lang="en-US" dirty="0"/>
          </a:p>
        </p:txBody>
      </p:sp>
      <p:sp>
        <p:nvSpPr>
          <p:cNvPr id="8" name="Line 6"/>
          <p:cNvSpPr>
            <a:spLocks noChangeShapeType="1"/>
          </p:cNvSpPr>
          <p:nvPr/>
        </p:nvSpPr>
        <p:spPr bwMode="auto">
          <a:xfrm>
            <a:off x="3900960" y="2145825"/>
            <a:ext cx="3883680" cy="1612969"/>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dirty="0"/>
          </a:p>
        </p:txBody>
      </p:sp>
      <p:sp>
        <p:nvSpPr>
          <p:cNvPr id="9" name="Text Box 7"/>
          <p:cNvSpPr txBox="1">
            <a:spLocks noChangeArrowheads="1"/>
          </p:cNvSpPr>
          <p:nvPr/>
        </p:nvSpPr>
        <p:spPr bwMode="auto">
          <a:xfrm>
            <a:off x="457200" y="1667247"/>
            <a:ext cx="3381120" cy="313953"/>
          </a:xfrm>
          <a:prstGeom prst="rect">
            <a:avLst/>
          </a:prstGeom>
          <a:noFill/>
          <a:ln w="9525">
            <a:noFill/>
            <a:round/>
            <a:headEnd/>
            <a:tailEnd/>
          </a:ln>
          <a:effectLst/>
        </p:spPr>
        <p:txBody>
          <a:bodyPr wrap="none" lIns="81631" tIns="55215" rIns="81631" bIns="40816">
            <a:prstTxWarp prst="textNoShape">
              <a:avLst/>
            </a:prstTxWarp>
          </a:bodyPr>
          <a:lstStyle/>
          <a:p>
            <a:pPr>
              <a:tabLst>
                <a:tab pos="656582" algn="l"/>
                <a:tab pos="1313162" algn="l"/>
                <a:tab pos="1969745" algn="l"/>
              </a:tabLst>
            </a:pPr>
            <a:r>
              <a:rPr lang="en-US" i="1" dirty="0" smtClean="0">
                <a:solidFill>
                  <a:srgbClr val="000000"/>
                </a:solidFill>
                <a:latin typeface="Times New Roman"/>
                <a:ea typeface="WenQuanYi Micro Hei" charset="0"/>
                <a:cs typeface="Times New Roman"/>
              </a:rPr>
              <a:t>83% of 48 total wraps </a:t>
            </a:r>
            <a:r>
              <a:rPr lang="en-US" i="1" dirty="0">
                <a:solidFill>
                  <a:srgbClr val="000000"/>
                </a:solidFill>
                <a:latin typeface="Times New Roman"/>
                <a:ea typeface="WenQuanYi Micro Hei" charset="0"/>
                <a:cs typeface="Times New Roman"/>
              </a:rPr>
              <a:t>o</a:t>
            </a:r>
            <a:r>
              <a:rPr lang="en-US" i="1" dirty="0" smtClean="0">
                <a:solidFill>
                  <a:srgbClr val="000000"/>
                </a:solidFill>
                <a:latin typeface="Times New Roman"/>
                <a:ea typeface="WenQuanYi Micro Hei" charset="0"/>
                <a:cs typeface="Times New Roman"/>
              </a:rPr>
              <a:t>ccupied</a:t>
            </a:r>
            <a:endParaRPr lang="en-US" i="1" dirty="0">
              <a:solidFill>
                <a:srgbClr val="000000"/>
              </a:solidFill>
              <a:latin typeface="Times New Roman"/>
              <a:ea typeface="WenQuanYi Micro Hei" charset="0"/>
              <a:cs typeface="Times New Roman"/>
            </a:endParaRPr>
          </a:p>
        </p:txBody>
      </p:sp>
      <p:sp>
        <p:nvSpPr>
          <p:cNvPr id="10" name="Line 6"/>
          <p:cNvSpPr>
            <a:spLocks noChangeShapeType="1"/>
          </p:cNvSpPr>
          <p:nvPr/>
        </p:nvSpPr>
        <p:spPr bwMode="auto">
          <a:xfrm>
            <a:off x="6781800" y="2133600"/>
            <a:ext cx="1071960" cy="959845"/>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dirty="0"/>
          </a:p>
        </p:txBody>
      </p:sp>
      <p:sp>
        <p:nvSpPr>
          <p:cNvPr id="11" name="Text Box 7"/>
          <p:cNvSpPr txBox="1">
            <a:spLocks noChangeArrowheads="1"/>
          </p:cNvSpPr>
          <p:nvPr/>
        </p:nvSpPr>
        <p:spPr bwMode="auto">
          <a:xfrm>
            <a:off x="4924680" y="1295400"/>
            <a:ext cx="3381120" cy="727274"/>
          </a:xfrm>
          <a:prstGeom prst="rect">
            <a:avLst/>
          </a:prstGeom>
          <a:noFill/>
          <a:ln w="9525">
            <a:noFill/>
            <a:round/>
            <a:headEnd/>
            <a:tailEnd/>
          </a:ln>
          <a:effectLst/>
        </p:spPr>
        <p:txBody>
          <a:bodyPr wrap="none" lIns="81631" tIns="55215" rIns="81631" bIns="40816">
            <a:prstTxWarp prst="textNoShape">
              <a:avLst/>
            </a:prstTxWarp>
          </a:bodyPr>
          <a:lstStyle/>
          <a:p>
            <a:pPr>
              <a:tabLst>
                <a:tab pos="656582" algn="l"/>
                <a:tab pos="1313162" algn="l"/>
                <a:tab pos="1969745" algn="l"/>
              </a:tabLst>
            </a:pPr>
            <a:r>
              <a:rPr lang="en-US" i="1" dirty="0" smtClean="0">
                <a:solidFill>
                  <a:srgbClr val="000000"/>
                </a:solidFill>
                <a:latin typeface="Times New Roman"/>
                <a:ea typeface="WenQuanYi Micro Hei" charset="0"/>
                <a:cs typeface="Times New Roman"/>
              </a:rPr>
              <a:t>Block per SM limited by the </a:t>
            </a:r>
          </a:p>
          <a:p>
            <a:pPr>
              <a:tabLst>
                <a:tab pos="656582" algn="l"/>
                <a:tab pos="1313162" algn="l"/>
                <a:tab pos="1969745" algn="l"/>
              </a:tabLst>
            </a:pPr>
            <a:r>
              <a:rPr lang="en-US" i="1" dirty="0" smtClean="0">
                <a:solidFill>
                  <a:srgbClr val="000000"/>
                </a:solidFill>
                <a:latin typeface="Times New Roman"/>
                <a:ea typeface="WenQuanYi Micro Hei" charset="0"/>
                <a:cs typeface="Times New Roman"/>
              </a:rPr>
              <a:t>number of registers used</a:t>
            </a:r>
            <a:endParaRPr lang="en-US" i="1" dirty="0">
              <a:solidFill>
                <a:srgbClr val="000000"/>
              </a:solidFill>
              <a:latin typeface="Times New Roman"/>
              <a:ea typeface="WenQuanYi Micro Hei" charset="0"/>
              <a:cs typeface="Times New Roman"/>
            </a:endParaRPr>
          </a:p>
        </p:txBody>
      </p:sp>
      <p:sp>
        <p:nvSpPr>
          <p:cNvPr id="12" name="Line 6"/>
          <p:cNvSpPr>
            <a:spLocks noChangeShapeType="1"/>
          </p:cNvSpPr>
          <p:nvPr/>
        </p:nvSpPr>
        <p:spPr bwMode="auto">
          <a:xfrm>
            <a:off x="6781800" y="3352799"/>
            <a:ext cx="990600" cy="1219200"/>
          </a:xfrm>
          <a:prstGeom prst="line">
            <a:avLst/>
          </a:prstGeom>
          <a:noFill/>
          <a:ln w="9525">
            <a:solidFill>
              <a:srgbClr val="000000"/>
            </a:solidFill>
            <a:round/>
            <a:headEnd/>
            <a:tailEnd type="triangle" w="med" len="med"/>
          </a:ln>
          <a:effectLst/>
        </p:spPr>
        <p:txBody>
          <a:bodyPr lIns="82936" tIns="41469" rIns="82936" bIns="41469">
            <a:prstTxWarp prst="textNoShape">
              <a:avLst/>
            </a:prstTxWarp>
          </a:bodyPr>
          <a:lstStyle/>
          <a:p>
            <a:endParaRPr lang="en-US" dirty="0"/>
          </a:p>
        </p:txBody>
      </p:sp>
      <p:sp>
        <p:nvSpPr>
          <p:cNvPr id="13"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4"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66</a:t>
            </a:fld>
            <a:endParaRPr lang="en-US"/>
          </a:p>
        </p:txBody>
      </p:sp>
    </p:spTree>
    <p:extLst>
      <p:ext uri="{BB962C8B-B14F-4D97-AF65-F5344CB8AC3E}">
        <p14:creationId xmlns:p14="http://schemas.microsoft.com/office/powerpoint/2010/main" val="226994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Heterogeneous Performance Case Study</a:t>
            </a:r>
            <a:endParaRPr lang="en-US" dirty="0"/>
          </a:p>
        </p:txBody>
      </p:sp>
      <p:sp>
        <p:nvSpPr>
          <p:cNvPr id="4" name="Content Placeholder 3"/>
          <p:cNvSpPr>
            <a:spLocks noGrp="1"/>
          </p:cNvSpPr>
          <p:nvPr>
            <p:ph idx="1"/>
          </p:nvPr>
        </p:nvSpPr>
        <p:spPr>
          <a:xfrm>
            <a:off x="238125" y="1031843"/>
            <a:ext cx="8905875" cy="2400608"/>
          </a:xfrm>
        </p:spPr>
        <p:txBody>
          <a:bodyPr>
            <a:normAutofit fontScale="92500" lnSpcReduction="10000"/>
          </a:bodyPr>
          <a:lstStyle/>
          <a:p>
            <a:r>
              <a:rPr lang="en-US" dirty="0" err="1" smtClean="0"/>
              <a:t>Gyrokinetic</a:t>
            </a:r>
            <a:r>
              <a:rPr lang="en-US" dirty="0" smtClean="0"/>
              <a:t> </a:t>
            </a:r>
            <a:r>
              <a:rPr lang="en-US" dirty="0" err="1" smtClean="0"/>
              <a:t>Toroidal</a:t>
            </a:r>
            <a:r>
              <a:rPr lang="en-US" dirty="0" smtClean="0"/>
              <a:t> Simulations (GTC)</a:t>
            </a:r>
          </a:p>
          <a:p>
            <a:pPr lvl="1"/>
            <a:r>
              <a:rPr lang="en-US" dirty="0" smtClean="0"/>
              <a:t>Fusion simulation</a:t>
            </a:r>
          </a:p>
          <a:p>
            <a:r>
              <a:rPr lang="en-US" dirty="0" smtClean="0"/>
              <a:t>GTC CUDA version has been developed</a:t>
            </a:r>
          </a:p>
          <a:p>
            <a:pPr lvl="1"/>
            <a:r>
              <a:rPr lang="en-US" dirty="0" err="1" smtClean="0"/>
              <a:t>OpenMP</a:t>
            </a:r>
            <a:r>
              <a:rPr lang="en-US" dirty="0" smtClean="0"/>
              <a:t> + CUDA</a:t>
            </a:r>
          </a:p>
          <a:p>
            <a:pPr lvl="1"/>
            <a:r>
              <a:rPr lang="en-US" dirty="0" smtClean="0"/>
              <a:t>Three CUDA kernels</a:t>
            </a:r>
          </a:p>
        </p:txBody>
      </p:sp>
      <p:pic>
        <p:nvPicPr>
          <p:cNvPr id="2" name="Picture 1"/>
          <p:cNvPicPr>
            <a:picLocks noChangeAspect="1"/>
          </p:cNvPicPr>
          <p:nvPr/>
        </p:nvPicPr>
        <p:blipFill>
          <a:blip r:embed="rId2"/>
          <a:stretch>
            <a:fillRect/>
          </a:stretch>
        </p:blipFill>
        <p:spPr>
          <a:xfrm>
            <a:off x="50800" y="3480714"/>
            <a:ext cx="9029700" cy="1079500"/>
          </a:xfrm>
          <a:prstGeom prst="rect">
            <a:avLst/>
          </a:prstGeom>
        </p:spPr>
      </p:pic>
      <p:pic>
        <p:nvPicPr>
          <p:cNvPr id="7" name="Picture 6"/>
          <p:cNvPicPr>
            <a:picLocks noChangeAspect="1"/>
          </p:cNvPicPr>
          <p:nvPr/>
        </p:nvPicPr>
        <p:blipFill>
          <a:blip r:embed="rId3"/>
          <a:stretch>
            <a:fillRect/>
          </a:stretch>
        </p:blipFill>
        <p:spPr>
          <a:xfrm>
            <a:off x="101600" y="4722572"/>
            <a:ext cx="8940800" cy="1549400"/>
          </a:xfrm>
          <a:prstGeom prst="rect">
            <a:avLst/>
          </a:prstGeom>
        </p:spPr>
      </p:pic>
      <p:sp>
        <p:nvSpPr>
          <p:cNvPr id="6"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8"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67</a:t>
            </a:fld>
            <a:endParaRPr lang="en-US"/>
          </a:p>
        </p:txBody>
      </p:sp>
    </p:spTree>
    <p:extLst>
      <p:ext uri="{BB962C8B-B14F-4D97-AF65-F5344CB8AC3E}">
        <p14:creationId xmlns:p14="http://schemas.microsoft.com/office/powerpoint/2010/main" val="201044302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p:txBody>
          <a:bodyPr/>
          <a:lstStyle/>
          <a:p>
            <a:r>
              <a:rPr lang="en-US" dirty="0" smtClean="0"/>
              <a:t>GTC Performance Trace</a:t>
            </a:r>
            <a:endParaRPr lang="en-US" dirty="0"/>
          </a:p>
        </p:txBody>
      </p:sp>
      <p:sp>
        <p:nvSpPr>
          <p:cNvPr id="10242" name="Rectangle 2"/>
          <p:cNvSpPr>
            <a:spLocks noGrp="1" noChangeArrowheads="1"/>
          </p:cNvSpPr>
          <p:nvPr>
            <p:ph idx="1"/>
          </p:nvPr>
        </p:nvSpPr>
        <p:spPr>
          <a:xfrm>
            <a:off x="238125" y="1031843"/>
            <a:ext cx="8905875" cy="670580"/>
          </a:xfrm>
        </p:spPr>
        <p:txBody>
          <a:bodyPr>
            <a:normAutofit fontScale="85000" lnSpcReduction="10000"/>
          </a:bodyPr>
          <a:lstStyle/>
          <a:p>
            <a:r>
              <a:rPr lang="en-US" dirty="0" smtClean="0"/>
              <a:t>GPU threads and </a:t>
            </a:r>
            <a:r>
              <a:rPr lang="en-US" dirty="0" err="1" smtClean="0"/>
              <a:t>OpenMP</a:t>
            </a:r>
            <a:r>
              <a:rPr lang="en-US" dirty="0" smtClean="0"/>
              <a:t> threads are integrated into trace</a:t>
            </a:r>
            <a:endParaRPr lang="en-US" dirty="0"/>
          </a:p>
        </p:txBody>
      </p:sp>
      <p:pic>
        <p:nvPicPr>
          <p:cNvPr id="2" name="Picture 1"/>
          <p:cNvPicPr>
            <a:picLocks noChangeAspect="1"/>
          </p:cNvPicPr>
          <p:nvPr/>
        </p:nvPicPr>
        <p:blipFill>
          <a:blip r:embed="rId3"/>
          <a:stretch>
            <a:fillRect/>
          </a:stretch>
        </p:blipFill>
        <p:spPr>
          <a:xfrm>
            <a:off x="513203" y="1678524"/>
            <a:ext cx="8146520" cy="4589414"/>
          </a:xfrm>
          <a:prstGeom prst="rect">
            <a:avLst/>
          </a:prstGeom>
        </p:spPr>
      </p:pic>
      <p:sp>
        <p:nvSpPr>
          <p:cNvPr id="5"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6"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68</a:t>
            </a:fld>
            <a:endParaRPr lang="en-US"/>
          </a:p>
        </p:txBody>
      </p:sp>
    </p:spTree>
    <p:extLst>
      <p:ext uri="{BB962C8B-B14F-4D97-AF65-F5344CB8AC3E}">
        <p14:creationId xmlns:p14="http://schemas.microsoft.com/office/powerpoint/2010/main" val="50925981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8125" y="914401"/>
            <a:ext cx="8905875" cy="1905000"/>
          </a:xfrm>
        </p:spPr>
        <p:txBody>
          <a:bodyPr>
            <a:normAutofit fontScale="92500" lnSpcReduction="10000"/>
          </a:bodyPr>
          <a:lstStyle/>
          <a:p>
            <a:r>
              <a:rPr lang="en-US" dirty="0" smtClean="0"/>
              <a:t>HP SL390 GPU cluster</a:t>
            </a:r>
          </a:p>
          <a:p>
            <a:pPr lvl="1"/>
            <a:r>
              <a:rPr lang="en-US" dirty="0" smtClean="0"/>
              <a:t>2 Intel Xeon CPUs, 3 NVIDIA </a:t>
            </a:r>
            <a:r>
              <a:rPr lang="en-US" dirty="0" err="1" smtClean="0"/>
              <a:t>GPUs</a:t>
            </a:r>
            <a:r>
              <a:rPr lang="en-US" dirty="0" smtClean="0"/>
              <a:t> (M2070/M2090)</a:t>
            </a:r>
          </a:p>
          <a:p>
            <a:r>
              <a:rPr lang="en-US" dirty="0" smtClean="0"/>
              <a:t>GTC run on 16 nodes</a:t>
            </a:r>
          </a:p>
          <a:p>
            <a:pPr lvl="1"/>
            <a:r>
              <a:rPr lang="en-US" dirty="0" smtClean="0"/>
              <a:t>48 MPI ranks, 198 </a:t>
            </a:r>
            <a:r>
              <a:rPr lang="en-US" dirty="0" err="1" smtClean="0"/>
              <a:t>OpenMP</a:t>
            </a:r>
            <a:r>
              <a:rPr lang="en-US" dirty="0" smtClean="0"/>
              <a:t> threads, 48 </a:t>
            </a:r>
            <a:r>
              <a:rPr lang="en-US" dirty="0" err="1" smtClean="0"/>
              <a:t>GPUs</a:t>
            </a:r>
            <a:r>
              <a:rPr lang="en-US" dirty="0" smtClean="0"/>
              <a:t> </a:t>
            </a:r>
          </a:p>
          <a:p>
            <a:endParaRPr lang="en-US" dirty="0"/>
          </a:p>
        </p:txBody>
      </p:sp>
      <p:sp>
        <p:nvSpPr>
          <p:cNvPr id="11265" name="Rectangle 1"/>
          <p:cNvSpPr>
            <a:spLocks noGrp="1" noChangeArrowheads="1"/>
          </p:cNvSpPr>
          <p:nvPr>
            <p:ph type="title"/>
          </p:nvPr>
        </p:nvSpPr>
        <p:spPr/>
        <p:txBody>
          <a:bodyPr/>
          <a:lstStyle/>
          <a:p>
            <a:r>
              <a:rPr lang="en-US" dirty="0" smtClean="0"/>
              <a:t>GTC on NSF </a:t>
            </a:r>
            <a:r>
              <a:rPr lang="en-US" dirty="0" err="1" smtClean="0"/>
              <a:t>Keeneland</a:t>
            </a:r>
            <a:endParaRPr lang="en-US" dirty="0"/>
          </a:p>
        </p:txBody>
      </p:sp>
      <p:grpSp>
        <p:nvGrpSpPr>
          <p:cNvPr id="21" name="Group 20"/>
          <p:cNvGrpSpPr>
            <a:grpSpLocks noChangeAspect="1"/>
          </p:cNvGrpSpPr>
          <p:nvPr/>
        </p:nvGrpSpPr>
        <p:grpSpPr>
          <a:xfrm>
            <a:off x="478181" y="2825860"/>
            <a:ext cx="8130846" cy="3498740"/>
            <a:chOff x="478182" y="2639376"/>
            <a:chExt cx="7818120" cy="3364173"/>
          </a:xfrm>
        </p:grpSpPr>
        <p:pic>
          <p:nvPicPr>
            <p:cNvPr id="11266" name="Picture 2"/>
            <p:cNvPicPr>
              <a:picLocks noChangeAspect="1" noChangeArrowheads="1"/>
            </p:cNvPicPr>
            <p:nvPr/>
          </p:nvPicPr>
          <p:blipFill>
            <a:blip r:embed="rId3"/>
            <a:srcRect t="15035" b="7517"/>
            <a:stretch>
              <a:fillRect/>
            </a:stretch>
          </p:blipFill>
          <p:spPr bwMode="auto">
            <a:xfrm>
              <a:off x="478182" y="2695708"/>
              <a:ext cx="7818120" cy="3307841"/>
            </a:xfrm>
            <a:prstGeom prst="rect">
              <a:avLst/>
            </a:prstGeom>
            <a:noFill/>
            <a:ln w="9525">
              <a:noFill/>
              <a:round/>
              <a:headEnd/>
              <a:tailEnd/>
            </a:ln>
            <a:effectLst/>
          </p:spPr>
        </p:pic>
        <p:cxnSp>
          <p:nvCxnSpPr>
            <p:cNvPr id="6" name="Straight Arrow Connector 5"/>
            <p:cNvCxnSpPr/>
            <p:nvPr/>
          </p:nvCxnSpPr>
          <p:spPr>
            <a:xfrm>
              <a:off x="1209158" y="2981166"/>
              <a:ext cx="245617" cy="9475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40733" y="3498698"/>
              <a:ext cx="455742" cy="921489"/>
            </a:xfrm>
            <a:prstGeom prst="straightConnector1">
              <a:avLst/>
            </a:prstGeom>
            <a:ln>
              <a:solidFill>
                <a:srgbClr val="CCFF6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9" idx="0"/>
            </p:cNvCxnSpPr>
            <p:nvPr/>
          </p:nvCxnSpPr>
          <p:spPr>
            <a:xfrm flipV="1">
              <a:off x="5998698" y="4196920"/>
              <a:ext cx="1239191" cy="108332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40535" y="3022146"/>
              <a:ext cx="134223" cy="13366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1491" y="2666983"/>
              <a:ext cx="1330170" cy="340468"/>
            </a:xfrm>
            <a:prstGeom prst="rect">
              <a:avLst/>
            </a:prstGeom>
            <a:noFill/>
          </p:spPr>
          <p:txBody>
            <a:bodyPr wrap="none" lIns="82945" tIns="41473" rIns="82945" bIns="41473" rtlCol="0">
              <a:spAutoFit/>
            </a:bodyPr>
            <a:lstStyle/>
            <a:p>
              <a:r>
                <a:rPr lang="en-US" sz="2200" b="1" dirty="0">
                  <a:solidFill>
                    <a:srgbClr val="F00F0F"/>
                  </a:solidFill>
                  <a:latin typeface="Calibri"/>
                  <a:cs typeface="Calibri"/>
                </a:rPr>
                <a:t>Thread Idle</a:t>
              </a:r>
            </a:p>
          </p:txBody>
        </p:sp>
        <p:sp>
          <p:nvSpPr>
            <p:cNvPr id="18" name="TextBox 17"/>
            <p:cNvSpPr txBox="1"/>
            <p:nvPr/>
          </p:nvSpPr>
          <p:spPr>
            <a:xfrm>
              <a:off x="1508207" y="3154099"/>
              <a:ext cx="1468000" cy="340468"/>
            </a:xfrm>
            <a:prstGeom prst="rect">
              <a:avLst/>
            </a:prstGeom>
            <a:noFill/>
          </p:spPr>
          <p:txBody>
            <a:bodyPr wrap="none" lIns="82945" tIns="41473" rIns="82945" bIns="41473" rtlCol="0">
              <a:spAutoFit/>
            </a:bodyPr>
            <a:lstStyle/>
            <a:p>
              <a:r>
                <a:rPr lang="en-US" sz="2200" b="1" dirty="0">
                  <a:solidFill>
                    <a:srgbClr val="5AF016"/>
                  </a:solidFill>
                  <a:latin typeface="Calibri"/>
                  <a:cs typeface="Calibri"/>
                </a:rPr>
                <a:t>CPU Waiting</a:t>
              </a:r>
            </a:p>
          </p:txBody>
        </p:sp>
        <p:sp>
          <p:nvSpPr>
            <p:cNvPr id="19" name="TextBox 18"/>
            <p:cNvSpPr txBox="1"/>
            <p:nvPr/>
          </p:nvSpPr>
          <p:spPr>
            <a:xfrm>
              <a:off x="5165828" y="5280244"/>
              <a:ext cx="1665739" cy="340468"/>
            </a:xfrm>
            <a:prstGeom prst="rect">
              <a:avLst/>
            </a:prstGeom>
            <a:noFill/>
          </p:spPr>
          <p:txBody>
            <a:bodyPr wrap="none" lIns="82945" tIns="41473" rIns="82945" bIns="41473" rtlCol="0">
              <a:spAutoFit/>
            </a:bodyPr>
            <a:lstStyle/>
            <a:p>
              <a:r>
                <a:rPr lang="en-US" sz="2200" b="1" dirty="0" err="1">
                  <a:solidFill>
                    <a:srgbClr val="3366FF"/>
                  </a:solidFill>
                  <a:latin typeface="Calibri"/>
                  <a:cs typeface="Calibri"/>
                </a:rPr>
                <a:t>Chargei</a:t>
              </a:r>
              <a:r>
                <a:rPr lang="en-US" sz="2200" b="1" dirty="0">
                  <a:solidFill>
                    <a:srgbClr val="3366FF"/>
                  </a:solidFill>
                  <a:latin typeface="Calibri"/>
                  <a:cs typeface="Calibri"/>
                </a:rPr>
                <a:t> Kernel</a:t>
              </a:r>
            </a:p>
          </p:txBody>
        </p:sp>
        <p:sp>
          <p:nvSpPr>
            <p:cNvPr id="20" name="TextBox 19"/>
            <p:cNvSpPr txBox="1"/>
            <p:nvPr/>
          </p:nvSpPr>
          <p:spPr>
            <a:xfrm>
              <a:off x="6427014" y="2639376"/>
              <a:ext cx="1613127" cy="340468"/>
            </a:xfrm>
            <a:prstGeom prst="rect">
              <a:avLst/>
            </a:prstGeom>
            <a:noFill/>
          </p:spPr>
          <p:txBody>
            <a:bodyPr wrap="none" lIns="82945" tIns="41473" rIns="82945" bIns="41473" rtlCol="0">
              <a:spAutoFit/>
            </a:bodyPr>
            <a:lstStyle/>
            <a:p>
              <a:r>
                <a:rPr lang="en-US" sz="2200" b="1" dirty="0" err="1">
                  <a:solidFill>
                    <a:srgbClr val="229FE6"/>
                  </a:solidFill>
                  <a:latin typeface="Calibri"/>
                  <a:cs typeface="Calibri"/>
                </a:rPr>
                <a:t>OpenMP</a:t>
              </a:r>
              <a:r>
                <a:rPr lang="en-US" sz="2200" b="1" dirty="0">
                  <a:solidFill>
                    <a:srgbClr val="229FE6"/>
                  </a:solidFill>
                  <a:latin typeface="Calibri"/>
                  <a:cs typeface="Calibri"/>
                </a:rPr>
                <a:t> Loop</a:t>
              </a:r>
            </a:p>
          </p:txBody>
        </p:sp>
      </p:grpSp>
      <p:sp>
        <p:nvSpPr>
          <p:cNvPr id="22"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23"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69</a:t>
            </a:fld>
            <a:endParaRPr lang="en-US"/>
          </a:p>
        </p:txBody>
      </p:sp>
    </p:spTree>
    <p:extLst>
      <p:ext uri="{BB962C8B-B14F-4D97-AF65-F5344CB8AC3E}">
        <p14:creationId xmlns:p14="http://schemas.microsoft.com/office/powerpoint/2010/main" val="1260445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smtClean="0"/>
              <a:t>Instrumentation</a:t>
            </a:r>
          </a:p>
          <a:p>
            <a:pPr lvl="1"/>
            <a:r>
              <a:rPr lang="en-US" dirty="0" smtClean="0"/>
              <a:t>Fortran, C, C++, </a:t>
            </a:r>
            <a:r>
              <a:rPr lang="en-US" dirty="0" err="1" smtClean="0"/>
              <a:t>OpenMP</a:t>
            </a:r>
            <a:r>
              <a:rPr lang="en-US" dirty="0" smtClean="0"/>
              <a:t>, Python, Java, UPC, Chapel</a:t>
            </a:r>
          </a:p>
          <a:p>
            <a:pPr lvl="1"/>
            <a:r>
              <a:rPr lang="en-US" dirty="0" smtClean="0"/>
              <a:t>Source, compiler, library wrapping, binary rewriting</a:t>
            </a:r>
          </a:p>
          <a:p>
            <a:pPr lvl="1"/>
            <a:r>
              <a:rPr lang="en-US" dirty="0" smtClean="0"/>
              <a:t>Automatic instrumentation</a:t>
            </a:r>
          </a:p>
          <a:p>
            <a:r>
              <a:rPr lang="en-US" dirty="0" smtClean="0"/>
              <a:t>Measurement</a:t>
            </a:r>
          </a:p>
          <a:p>
            <a:pPr lvl="1"/>
            <a:r>
              <a:rPr lang="en-US" dirty="0" err="1" smtClean="0"/>
              <a:t>Internode</a:t>
            </a:r>
            <a:r>
              <a:rPr lang="en-US" dirty="0" smtClean="0"/>
              <a:t>: MPI, </a:t>
            </a:r>
            <a:r>
              <a:rPr lang="en-US" dirty="0" err="1" smtClean="0"/>
              <a:t>OpenSHMEM</a:t>
            </a:r>
            <a:r>
              <a:rPr lang="en-US" dirty="0" smtClean="0"/>
              <a:t>, ARMCI, PGAS, DMAPP</a:t>
            </a:r>
          </a:p>
          <a:p>
            <a:pPr lvl="1"/>
            <a:r>
              <a:rPr lang="en-US" dirty="0" err="1" smtClean="0"/>
              <a:t>Intranode</a:t>
            </a:r>
            <a:r>
              <a:rPr lang="en-US" dirty="0" smtClean="0"/>
              <a:t>: </a:t>
            </a:r>
            <a:r>
              <a:rPr lang="en-US" dirty="0" err="1" smtClean="0"/>
              <a:t>Pthreads</a:t>
            </a:r>
            <a:r>
              <a:rPr lang="en-US" dirty="0" smtClean="0"/>
              <a:t>, </a:t>
            </a:r>
            <a:r>
              <a:rPr lang="en-US" dirty="0" err="1" smtClean="0"/>
              <a:t>OpenMP</a:t>
            </a:r>
            <a:r>
              <a:rPr lang="en-US" dirty="0" smtClean="0"/>
              <a:t>, hybrid, …</a:t>
            </a:r>
          </a:p>
          <a:p>
            <a:pPr lvl="1"/>
            <a:r>
              <a:rPr lang="en-US" dirty="0" smtClean="0"/>
              <a:t>Heterogeneous: GPU, MIC, CUDA, </a:t>
            </a:r>
            <a:r>
              <a:rPr lang="en-US" dirty="0" err="1" smtClean="0"/>
              <a:t>OpenCL</a:t>
            </a:r>
            <a:r>
              <a:rPr lang="en-US" dirty="0" smtClean="0"/>
              <a:t>, </a:t>
            </a:r>
            <a:r>
              <a:rPr lang="en-US" dirty="0" err="1" smtClean="0"/>
              <a:t>OpenACC</a:t>
            </a:r>
            <a:r>
              <a:rPr lang="en-US" dirty="0" smtClean="0"/>
              <a:t>, …</a:t>
            </a:r>
          </a:p>
          <a:p>
            <a:pPr lvl="1"/>
            <a:r>
              <a:rPr lang="en-US" dirty="0" smtClean="0"/>
              <a:t>Performance data (timing, counters) and metadata</a:t>
            </a:r>
          </a:p>
          <a:p>
            <a:pPr lvl="1"/>
            <a:r>
              <a:rPr lang="en-US" dirty="0" smtClean="0"/>
              <a:t>Parallel profiling and tracing (with Score-P integration)</a:t>
            </a:r>
          </a:p>
          <a:p>
            <a:r>
              <a:rPr lang="en-US" dirty="0" smtClean="0"/>
              <a:t>Analysis</a:t>
            </a:r>
          </a:p>
          <a:p>
            <a:pPr lvl="1"/>
            <a:r>
              <a:rPr lang="en-US" dirty="0" smtClean="0"/>
              <a:t>Parallel profile analysis and visualization (</a:t>
            </a:r>
            <a:r>
              <a:rPr lang="en-US" dirty="0" err="1" smtClean="0"/>
              <a:t>ParaProf</a:t>
            </a:r>
            <a:r>
              <a:rPr lang="en-US" dirty="0" smtClean="0"/>
              <a:t>)</a:t>
            </a:r>
          </a:p>
          <a:p>
            <a:pPr lvl="1"/>
            <a:r>
              <a:rPr lang="en-US" dirty="0" smtClean="0"/>
              <a:t>Performance data mining / machine learning (</a:t>
            </a:r>
            <a:r>
              <a:rPr lang="en-US" dirty="0" err="1" smtClean="0"/>
              <a:t>PerfExplorer</a:t>
            </a:r>
            <a:r>
              <a:rPr lang="en-US" dirty="0" smtClean="0"/>
              <a:t>)</a:t>
            </a:r>
          </a:p>
          <a:p>
            <a:pPr lvl="1"/>
            <a:r>
              <a:rPr lang="en-US" dirty="0" smtClean="0"/>
              <a:t>Performance database technology (</a:t>
            </a:r>
            <a:r>
              <a:rPr lang="en-US" dirty="0" err="1" smtClean="0"/>
              <a:t>TAUdb</a:t>
            </a:r>
            <a:r>
              <a:rPr lang="en-US" dirty="0" smtClean="0"/>
              <a:t>)</a:t>
            </a:r>
          </a:p>
          <a:p>
            <a:pPr lvl="1"/>
            <a:r>
              <a:rPr lang="en-US" dirty="0" smtClean="0"/>
              <a:t>Empirical </a:t>
            </a:r>
            <a:r>
              <a:rPr lang="en-US" dirty="0" err="1" smtClean="0"/>
              <a:t>autotuning</a:t>
            </a:r>
            <a:endParaRPr lang="en-US" dirty="0" smtClean="0"/>
          </a:p>
        </p:txBody>
      </p:sp>
      <p:sp>
        <p:nvSpPr>
          <p:cNvPr id="2" name="Title 1"/>
          <p:cNvSpPr>
            <a:spLocks noGrp="1"/>
          </p:cNvSpPr>
          <p:nvPr>
            <p:ph type="title"/>
          </p:nvPr>
        </p:nvSpPr>
        <p:spPr/>
        <p:txBody>
          <a:bodyPr/>
          <a:lstStyle/>
          <a:p>
            <a:r>
              <a:rPr lang="en-US" smtClean="0"/>
              <a:t>TAU Components</a:t>
            </a:r>
            <a:endParaRPr lang="en-US" dirty="0"/>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7</a:t>
            </a:fld>
            <a:endParaRPr lang="en-US"/>
          </a:p>
        </p:txBody>
      </p:sp>
    </p:spTree>
    <p:extLst>
      <p:ext uri="{BB962C8B-B14F-4D97-AF65-F5344CB8AC3E}">
        <p14:creationId xmlns:p14="http://schemas.microsoft.com/office/powerpoint/2010/main" val="15039928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el 1"/>
          <p:cNvSpPr>
            <a:spLocks noGrp="1"/>
          </p:cNvSpPr>
          <p:nvPr>
            <p:ph type="title"/>
          </p:nvPr>
        </p:nvSpPr>
        <p:spPr/>
        <p:txBody>
          <a:bodyPr>
            <a:normAutofit fontScale="90000"/>
          </a:bodyPr>
          <a:lstStyle/>
          <a:p>
            <a:r>
              <a:rPr lang="de-DE" dirty="0" smtClean="0">
                <a:ea typeface="ＭＳ Ｐゴシック" charset="-128"/>
                <a:cs typeface="ＭＳ Ｐゴシック" charset="-128"/>
              </a:rPr>
              <a:t>Common Infrastructure Integration </a:t>
            </a:r>
            <a:r>
              <a:rPr lang="de-DE" dirty="0">
                <a:ea typeface="ＭＳ Ｐゴシック" charset="-128"/>
                <a:cs typeface="ＭＳ Ｐゴシック" charset="-128"/>
              </a:rPr>
              <a:t>– Score-</a:t>
            </a:r>
            <a:r>
              <a:rPr lang="de-DE" dirty="0" smtClean="0">
                <a:ea typeface="ＭＳ Ｐゴシック" charset="-128"/>
                <a:cs typeface="ＭＳ Ｐゴシック" charset="-128"/>
              </a:rPr>
              <a:t>P</a:t>
            </a:r>
            <a:endParaRPr lang="en-US" dirty="0">
              <a:ea typeface="ＭＳ Ｐゴシック" charset="-128"/>
              <a:cs typeface="ＭＳ Ｐゴシック" charset="-128"/>
            </a:endParaRPr>
          </a:p>
        </p:txBody>
      </p:sp>
      <p:sp>
        <p:nvSpPr>
          <p:cNvPr id="34818" name="Inhaltsplatzhalter 2"/>
          <p:cNvSpPr>
            <a:spLocks noGrp="1"/>
          </p:cNvSpPr>
          <p:nvPr>
            <p:ph idx="1"/>
          </p:nvPr>
        </p:nvSpPr>
        <p:spPr>
          <a:xfrm>
            <a:off x="152400" y="900115"/>
            <a:ext cx="8991600" cy="4814885"/>
          </a:xfrm>
        </p:spPr>
        <p:txBody>
          <a:bodyPr>
            <a:normAutofit fontScale="92500" lnSpcReduction="10000"/>
          </a:bodyPr>
          <a:lstStyle/>
          <a:p>
            <a:r>
              <a:rPr lang="en-US" dirty="0">
                <a:ea typeface="ＭＳ Ｐゴシック" charset="-128"/>
                <a:cs typeface="ＭＳ Ｐゴシック" charset="-128"/>
              </a:rPr>
              <a:t>Community effort for a common tools infrastructure</a:t>
            </a:r>
          </a:p>
          <a:p>
            <a:pPr lvl="1"/>
            <a:r>
              <a:rPr lang="de-DE" dirty="0" err="1"/>
              <a:t>Starting</a:t>
            </a:r>
            <a:r>
              <a:rPr lang="de-DE" dirty="0"/>
              <a:t> </a:t>
            </a:r>
            <a:r>
              <a:rPr lang="de-DE" dirty="0" err="1"/>
              <a:t>with</a:t>
            </a:r>
            <a:r>
              <a:rPr lang="de-DE" dirty="0"/>
              <a:t> TAU, </a:t>
            </a:r>
            <a:r>
              <a:rPr lang="de-DE" dirty="0" err="1"/>
              <a:t>Periscope</a:t>
            </a:r>
            <a:r>
              <a:rPr lang="de-DE" dirty="0"/>
              <a:t>, </a:t>
            </a:r>
            <a:r>
              <a:rPr lang="de-DE" dirty="0" err="1"/>
              <a:t>Scalasca</a:t>
            </a:r>
            <a:r>
              <a:rPr lang="de-DE" dirty="0"/>
              <a:t>, and Vampir</a:t>
            </a:r>
          </a:p>
          <a:p>
            <a:pPr lvl="1"/>
            <a:r>
              <a:rPr lang="de-DE" dirty="0" smtClean="0"/>
              <a:t>Open </a:t>
            </a:r>
            <a:r>
              <a:rPr lang="de-DE" dirty="0" err="1" smtClean="0"/>
              <a:t>for</a:t>
            </a:r>
            <a:r>
              <a:rPr lang="de-DE" dirty="0" smtClean="0"/>
              <a:t> </a:t>
            </a:r>
            <a:r>
              <a:rPr lang="de-DE" dirty="0" err="1" smtClean="0"/>
              <a:t>other</a:t>
            </a:r>
            <a:r>
              <a:rPr lang="de-DE" dirty="0" smtClean="0"/>
              <a:t> </a:t>
            </a:r>
            <a:r>
              <a:rPr lang="de-DE" dirty="0" err="1" smtClean="0"/>
              <a:t>tools</a:t>
            </a:r>
            <a:r>
              <a:rPr lang="de-DE" dirty="0" smtClean="0"/>
              <a:t> </a:t>
            </a:r>
            <a:r>
              <a:rPr lang="de-DE" dirty="0" err="1" smtClean="0"/>
              <a:t>and</a:t>
            </a:r>
            <a:r>
              <a:rPr lang="de-DE" dirty="0" smtClean="0"/>
              <a:t> </a:t>
            </a:r>
            <a:r>
              <a:rPr lang="de-DE" dirty="0" err="1" smtClean="0"/>
              <a:t>groups</a:t>
            </a:r>
            <a:endParaRPr lang="de-DE" dirty="0" smtClean="0"/>
          </a:p>
          <a:p>
            <a:r>
              <a:rPr lang="de-DE" dirty="0" smtClean="0">
                <a:ea typeface="ＭＳ Ｐゴシック" charset="-128"/>
                <a:cs typeface="ＭＳ Ｐゴシック" charset="-128"/>
              </a:rPr>
              <a:t>Joint </a:t>
            </a:r>
            <a:r>
              <a:rPr lang="de-DE" dirty="0" err="1" smtClean="0">
                <a:ea typeface="ＭＳ Ｐゴシック" charset="-128"/>
                <a:cs typeface="ＭＳ Ｐゴシック" charset="-128"/>
              </a:rPr>
              <a:t>development</a:t>
            </a:r>
            <a:r>
              <a:rPr lang="de-DE" dirty="0" smtClean="0">
                <a:ea typeface="ＭＳ Ｐゴシック" charset="-128"/>
                <a:cs typeface="ＭＳ Ｐゴシック" charset="-128"/>
              </a:rPr>
              <a:t> of </a:t>
            </a:r>
            <a:r>
              <a:rPr lang="de-DE" dirty="0" err="1" smtClean="0">
                <a:ea typeface="ＭＳ Ｐゴシック" charset="-128"/>
                <a:cs typeface="ＭＳ Ｐゴシック" charset="-128"/>
              </a:rPr>
              <a:t>Score-P</a:t>
            </a:r>
            <a:endParaRPr lang="de-DE" dirty="0" smtClean="0">
              <a:ea typeface="ＭＳ Ｐゴシック" charset="-128"/>
              <a:cs typeface="ＭＳ Ｐゴシック" charset="-128"/>
            </a:endParaRPr>
          </a:p>
          <a:p>
            <a:pPr lvl="1"/>
            <a:r>
              <a:rPr lang="de-DE" dirty="0" smtClean="0"/>
              <a:t>Core </a:t>
            </a:r>
            <a:r>
              <a:rPr lang="de-DE" dirty="0" err="1" smtClean="0"/>
              <a:t>performance</a:t>
            </a:r>
            <a:r>
              <a:rPr lang="de-DE" dirty="0" smtClean="0"/>
              <a:t> </a:t>
            </a:r>
            <a:r>
              <a:rPr lang="de-DE" dirty="0" err="1" smtClean="0"/>
              <a:t>measurement</a:t>
            </a:r>
            <a:r>
              <a:rPr lang="de-DE" dirty="0" smtClean="0"/>
              <a:t> </a:t>
            </a:r>
            <a:r>
              <a:rPr lang="de-DE" dirty="0" err="1" smtClean="0"/>
              <a:t>infrastructure</a:t>
            </a:r>
            <a:endParaRPr lang="de-DE" dirty="0" smtClean="0"/>
          </a:p>
          <a:p>
            <a:pPr lvl="1"/>
            <a:r>
              <a:rPr lang="de-DE" dirty="0" smtClean="0"/>
              <a:t>MPI, </a:t>
            </a:r>
            <a:r>
              <a:rPr lang="de-DE" dirty="0" err="1" smtClean="0"/>
              <a:t>OpenMP</a:t>
            </a:r>
            <a:r>
              <a:rPr lang="de-DE" dirty="0" smtClean="0"/>
              <a:t>, </a:t>
            </a:r>
            <a:r>
              <a:rPr lang="de-DE" dirty="0" err="1" smtClean="0"/>
              <a:t>heterogeneous</a:t>
            </a:r>
            <a:endParaRPr lang="de-DE" dirty="0" smtClean="0"/>
          </a:p>
          <a:p>
            <a:r>
              <a:rPr lang="de-DE" dirty="0" err="1" smtClean="0">
                <a:ea typeface="ＭＳ Ｐゴシック" charset="-128"/>
                <a:cs typeface="ＭＳ Ｐゴシック" charset="-128"/>
              </a:rPr>
              <a:t>DOE</a:t>
            </a:r>
            <a:r>
              <a:rPr lang="de-DE" dirty="0" err="1">
                <a:ea typeface="ＭＳ Ｐゴシック" charset="-128"/>
                <a:cs typeface="ＭＳ Ｐゴシック" charset="-128"/>
              </a:rPr>
              <a:t>-funded</a:t>
            </a:r>
            <a:r>
              <a:rPr lang="de-DE" dirty="0">
                <a:ea typeface="ＭＳ Ｐゴシック" charset="-128"/>
                <a:cs typeface="ＭＳ Ｐゴシック" charset="-128"/>
              </a:rPr>
              <a:t> PRIMA </a:t>
            </a:r>
            <a:r>
              <a:rPr lang="de-DE" dirty="0" err="1">
                <a:ea typeface="ＭＳ Ｐゴシック" charset="-128"/>
                <a:cs typeface="ＭＳ Ｐゴシック" charset="-128"/>
              </a:rPr>
              <a:t>project</a:t>
            </a:r>
            <a:endParaRPr lang="de-DE" dirty="0">
              <a:ea typeface="ＭＳ Ｐゴシック" charset="-128"/>
              <a:cs typeface="ＭＳ Ｐゴシック" charset="-128"/>
            </a:endParaRPr>
          </a:p>
          <a:p>
            <a:pPr lvl="1"/>
            <a:r>
              <a:rPr lang="de-DE" dirty="0"/>
              <a:t>University of Oregon</a:t>
            </a:r>
          </a:p>
          <a:p>
            <a:pPr lvl="1"/>
            <a:r>
              <a:rPr lang="de-DE" dirty="0"/>
              <a:t>Forschungszentrum Jülich</a:t>
            </a:r>
          </a:p>
          <a:p>
            <a:r>
              <a:rPr lang="de-DE" dirty="0">
                <a:ea typeface="ＭＳ Ｐゴシック" charset="-128"/>
                <a:cs typeface="ＭＳ Ｐゴシック" charset="-128"/>
              </a:rPr>
              <a:t>BMBF-</a:t>
            </a:r>
            <a:r>
              <a:rPr lang="de-DE" dirty="0" err="1">
                <a:ea typeface="ＭＳ Ｐゴシック" charset="-128"/>
                <a:cs typeface="ＭＳ Ｐゴシック" charset="-128"/>
              </a:rPr>
              <a:t>funded</a:t>
            </a:r>
            <a:r>
              <a:rPr lang="de-DE" dirty="0">
                <a:ea typeface="ＭＳ Ｐゴシック" charset="-128"/>
                <a:cs typeface="ＭＳ Ｐゴシック" charset="-128"/>
              </a:rPr>
              <a:t> SILC </a:t>
            </a:r>
            <a:r>
              <a:rPr lang="de-DE" dirty="0" err="1" smtClean="0">
                <a:ea typeface="ＭＳ Ｐゴシック" charset="-128"/>
                <a:cs typeface="ＭＳ Ｐゴシック" charset="-128"/>
              </a:rPr>
              <a:t>project</a:t>
            </a:r>
            <a:r>
              <a:rPr lang="de-DE" dirty="0" smtClean="0">
                <a:ea typeface="ＭＳ Ｐゴシック" charset="-128"/>
                <a:cs typeface="ＭＳ Ｐゴシック" charset="-128"/>
              </a:rPr>
              <a:t> (multiple </a:t>
            </a:r>
            <a:r>
              <a:rPr lang="de-DE" dirty="0" err="1" smtClean="0">
                <a:ea typeface="ＭＳ Ｐゴシック" charset="-128"/>
                <a:cs typeface="ＭＳ Ｐゴシック" charset="-128"/>
              </a:rPr>
              <a:t>partners</a:t>
            </a:r>
            <a:r>
              <a:rPr lang="de-DE" dirty="0" smtClean="0">
                <a:ea typeface="ＭＳ Ｐゴシック" charset="-128"/>
                <a:cs typeface="ＭＳ Ｐゴシック" charset="-128"/>
              </a:rPr>
              <a:t>) </a:t>
            </a:r>
            <a:endParaRPr lang="de-DE" dirty="0">
              <a:ea typeface="ＭＳ Ｐゴシック" charset="-128"/>
              <a:cs typeface="ＭＳ Ｐゴシック" charset="-128"/>
            </a:endParaRPr>
          </a:p>
        </p:txBody>
      </p:sp>
      <p:pic>
        <p:nvPicPr>
          <p:cNvPr id="6" name="Picture 5"/>
          <p:cNvPicPr>
            <a:picLocks noChangeAspect="1" noChangeArrowheads="1"/>
          </p:cNvPicPr>
          <p:nvPr/>
        </p:nvPicPr>
        <p:blipFill>
          <a:blip r:embed="rId2"/>
          <a:srcRect/>
          <a:stretch>
            <a:fillRect/>
          </a:stretch>
        </p:blipFill>
        <p:spPr bwMode="auto">
          <a:xfrm>
            <a:off x="7391398" y="4572000"/>
            <a:ext cx="1524000" cy="492125"/>
          </a:xfrm>
          <a:prstGeom prst="rect">
            <a:avLst/>
          </a:prstGeom>
          <a:noFill/>
          <a:ln w="9525">
            <a:noFill/>
            <a:round/>
            <a:headEnd/>
            <a:tailEnd/>
          </a:ln>
        </p:spPr>
      </p:pic>
      <p:pic>
        <p:nvPicPr>
          <p:cNvPr id="7" name="Picture 10" descr="UO_Signature.eps"/>
          <p:cNvPicPr>
            <a:picLocks noChangeAspect="1"/>
          </p:cNvPicPr>
          <p:nvPr/>
        </p:nvPicPr>
        <p:blipFill>
          <a:blip r:embed="rId3"/>
          <a:srcRect r="76357"/>
          <a:stretch>
            <a:fillRect/>
          </a:stretch>
        </p:blipFill>
        <p:spPr bwMode="auto">
          <a:xfrm>
            <a:off x="7924800" y="3962400"/>
            <a:ext cx="594496" cy="461963"/>
          </a:xfrm>
          <a:prstGeom prst="rect">
            <a:avLst/>
          </a:prstGeom>
          <a:noFill/>
          <a:ln w="9525">
            <a:noFill/>
            <a:miter lim="800000"/>
            <a:headEnd/>
            <a:tailEnd/>
          </a:ln>
        </p:spPr>
      </p:pic>
      <p:pic>
        <p:nvPicPr>
          <p:cNvPr id="8" name="Picture 2"/>
          <p:cNvPicPr>
            <a:picLocks noChangeAspect="1" noChangeArrowheads="1"/>
          </p:cNvPicPr>
          <p:nvPr/>
        </p:nvPicPr>
        <p:blipFill>
          <a:blip r:embed="rId4"/>
          <a:srcRect/>
          <a:stretch>
            <a:fillRect/>
          </a:stretch>
        </p:blipFill>
        <p:spPr bwMode="auto">
          <a:xfrm>
            <a:off x="2667000" y="5714998"/>
            <a:ext cx="1447800" cy="420688"/>
          </a:xfrm>
          <a:prstGeom prst="rect">
            <a:avLst/>
          </a:prstGeom>
          <a:noFill/>
          <a:ln w="9525">
            <a:noFill/>
            <a:round/>
            <a:headEnd/>
            <a:tailEnd/>
          </a:ln>
        </p:spPr>
      </p:pic>
      <p:pic>
        <p:nvPicPr>
          <p:cNvPr id="9" name="Picture 4"/>
          <p:cNvPicPr>
            <a:picLocks noChangeAspect="1" noChangeArrowheads="1"/>
          </p:cNvPicPr>
          <p:nvPr/>
        </p:nvPicPr>
        <p:blipFill>
          <a:blip r:embed="rId5"/>
          <a:srcRect/>
          <a:stretch>
            <a:fillRect/>
          </a:stretch>
        </p:blipFill>
        <p:spPr bwMode="auto">
          <a:xfrm>
            <a:off x="685800" y="5715000"/>
            <a:ext cx="1752600" cy="474663"/>
          </a:xfrm>
          <a:prstGeom prst="rect">
            <a:avLst/>
          </a:prstGeom>
          <a:noFill/>
          <a:ln w="9525">
            <a:noFill/>
            <a:round/>
            <a:headEnd/>
            <a:tailEnd/>
          </a:ln>
        </p:spPr>
      </p:pic>
      <p:pic>
        <p:nvPicPr>
          <p:cNvPr id="10" name="Picture 8"/>
          <p:cNvPicPr>
            <a:picLocks noChangeAspect="1" noChangeArrowheads="1"/>
          </p:cNvPicPr>
          <p:nvPr/>
        </p:nvPicPr>
        <p:blipFill>
          <a:blip r:embed="rId6"/>
          <a:srcRect/>
          <a:stretch>
            <a:fillRect/>
          </a:stretch>
        </p:blipFill>
        <p:spPr bwMode="auto">
          <a:xfrm>
            <a:off x="4267200" y="5638800"/>
            <a:ext cx="1524000" cy="538163"/>
          </a:xfrm>
          <a:prstGeom prst="rect">
            <a:avLst/>
          </a:prstGeom>
          <a:noFill/>
          <a:ln w="9525">
            <a:noFill/>
            <a:round/>
            <a:headEnd/>
            <a:tailEnd/>
          </a:ln>
        </p:spPr>
      </p:pic>
      <p:pic>
        <p:nvPicPr>
          <p:cNvPr id="11" name="Picture 12" descr="TUMLogo_mZ_RU_Vollfl#39DC87.eps"/>
          <p:cNvPicPr>
            <a:picLocks noChangeAspect="1"/>
          </p:cNvPicPr>
          <p:nvPr/>
        </p:nvPicPr>
        <p:blipFill>
          <a:blip r:embed="rId7"/>
          <a:srcRect/>
          <a:stretch>
            <a:fillRect/>
          </a:stretch>
        </p:blipFill>
        <p:spPr bwMode="auto">
          <a:xfrm>
            <a:off x="7239000" y="5638800"/>
            <a:ext cx="1676400" cy="547688"/>
          </a:xfrm>
          <a:prstGeom prst="rect">
            <a:avLst/>
          </a:prstGeom>
          <a:noFill/>
          <a:ln w="9525">
            <a:noFill/>
            <a:miter lim="800000"/>
            <a:headEnd/>
            <a:tailEnd/>
          </a:ln>
        </p:spPr>
      </p:pic>
      <p:pic>
        <p:nvPicPr>
          <p:cNvPr id="12" name="Picture 20" descr="logo_gns.pdf"/>
          <p:cNvPicPr>
            <a:picLocks noChangeAspect="1"/>
          </p:cNvPicPr>
          <p:nvPr/>
        </p:nvPicPr>
        <p:blipFill>
          <a:blip r:embed="rId8"/>
          <a:srcRect/>
          <a:stretch>
            <a:fillRect/>
          </a:stretch>
        </p:blipFill>
        <p:spPr bwMode="auto">
          <a:xfrm>
            <a:off x="6096000" y="5638800"/>
            <a:ext cx="990600" cy="622300"/>
          </a:xfrm>
          <a:prstGeom prst="rect">
            <a:avLst/>
          </a:prstGeom>
          <a:noFill/>
          <a:ln w="9525">
            <a:noFill/>
            <a:miter lim="800000"/>
            <a:headEnd/>
            <a:tailEnd/>
          </a:ln>
        </p:spPr>
      </p:pic>
      <p:sp>
        <p:nvSpPr>
          <p:cNvPr id="13"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14"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70</a:t>
            </a:fld>
            <a:endParaRPr lang="en-US"/>
          </a:p>
        </p:txBody>
      </p:sp>
    </p:spTree>
    <p:extLst>
      <p:ext uri="{BB962C8B-B14F-4D97-AF65-F5344CB8AC3E}">
        <p14:creationId xmlns:p14="http://schemas.microsoft.com/office/powerpoint/2010/main" val="143591762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p:txBody>
          <a:bodyPr/>
          <a:lstStyle/>
          <a:p>
            <a:r>
              <a:rPr lang="en-US" dirty="0">
                <a:ea typeface="Arial" charset="0"/>
              </a:rPr>
              <a:t>Score-P Architecture</a:t>
            </a:r>
          </a:p>
        </p:txBody>
      </p:sp>
      <p:sp>
        <p:nvSpPr>
          <p:cNvPr id="30" name="Rectangle 29"/>
          <p:cNvSpPr/>
          <p:nvPr/>
        </p:nvSpPr>
        <p:spPr>
          <a:xfrm>
            <a:off x="1878013" y="4114800"/>
            <a:ext cx="7086600" cy="1066800"/>
          </a:xfrm>
          <a:prstGeom prst="rect">
            <a:avLst/>
          </a:prstGeom>
          <a:solidFill>
            <a:srgbClr val="8EB4E3"/>
          </a:solidFill>
          <a:ln w="9525" cap="rnd" cmpd="sng" algn="ctr">
            <a:solidFill>
              <a:srgbClr val="1F497D">
                <a:lumMod val="40000"/>
                <a:lumOff val="60000"/>
              </a:srgbClr>
            </a:solidFill>
            <a:prstDash val="solid"/>
          </a:ln>
          <a:effectLst/>
        </p:spPr>
        <p:txBody>
          <a:bodyPr anchor="ctr">
            <a:prstTxWarp prst="textNoShape">
              <a:avLst/>
            </a:prstTxWarp>
          </a:bodyPr>
          <a:lstStyle/>
          <a:p>
            <a:pPr algn="ctr"/>
            <a:endParaRPr lang="en-US" sz="2000">
              <a:solidFill>
                <a:srgbClr val="000000"/>
              </a:solidFill>
              <a:latin typeface="Calibri" charset="0"/>
            </a:endParaRPr>
          </a:p>
          <a:p>
            <a:pPr algn="ctr"/>
            <a:endParaRPr lang="en-US" sz="2000">
              <a:solidFill>
                <a:srgbClr val="000000"/>
              </a:solidFill>
              <a:latin typeface="Calibri" charset="0"/>
            </a:endParaRPr>
          </a:p>
          <a:p>
            <a:pPr algn="ctr"/>
            <a:r>
              <a:rPr lang="en-US" sz="2000">
                <a:solidFill>
                  <a:srgbClr val="000000"/>
                </a:solidFill>
                <a:latin typeface="Calibri" charset="0"/>
              </a:rPr>
              <a:t>                   Application (MPI, OpenMP, hybrid) </a:t>
            </a:r>
          </a:p>
          <a:p>
            <a:pPr algn="ctr"/>
            <a:endParaRPr lang="en-US" sz="2000">
              <a:solidFill>
                <a:srgbClr val="000000"/>
              </a:solidFill>
              <a:latin typeface="Calibri" charset="0"/>
            </a:endParaRPr>
          </a:p>
          <a:p>
            <a:pPr algn="ctr"/>
            <a:endParaRPr lang="en-US" sz="2000">
              <a:solidFill>
                <a:srgbClr val="000000"/>
              </a:solidFill>
              <a:latin typeface="Calibri" charset="0"/>
            </a:endParaRPr>
          </a:p>
          <a:p>
            <a:pPr algn="ctr"/>
            <a:endParaRPr lang="en-US" sz="2000">
              <a:solidFill>
                <a:srgbClr val="000000"/>
              </a:solidFill>
              <a:latin typeface="Calibri" charset="0"/>
            </a:endParaRPr>
          </a:p>
        </p:txBody>
      </p:sp>
      <p:sp>
        <p:nvSpPr>
          <p:cNvPr id="31" name="Rectangle 30"/>
          <p:cNvSpPr/>
          <p:nvPr/>
        </p:nvSpPr>
        <p:spPr>
          <a:xfrm>
            <a:off x="1878013" y="2514600"/>
            <a:ext cx="7086600" cy="1600200"/>
          </a:xfrm>
          <a:prstGeom prst="rect">
            <a:avLst/>
          </a:prstGeom>
          <a:solidFill>
            <a:srgbClr val="4F81BD">
              <a:lumMod val="40000"/>
              <a:lumOff val="60000"/>
            </a:srgbClr>
          </a:solidFill>
          <a:ln w="9525" cap="rnd" cmpd="sng" algn="ctr">
            <a:noFill/>
            <a:prstDash val="solid"/>
          </a:ln>
          <a:effectLst/>
        </p:spPr>
        <p:txBody>
          <a:bodyPr anchor="ctr"/>
          <a:lstStyle/>
          <a:p>
            <a:pPr algn="ctr" fontAlgn="auto">
              <a:spcBef>
                <a:spcPts val="0"/>
              </a:spcBef>
              <a:spcAft>
                <a:spcPts val="0"/>
              </a:spcAft>
              <a:defRPr/>
            </a:pPr>
            <a:endParaRPr lang="en-US" sz="2000" kern="0" dirty="0">
              <a:solidFill>
                <a:sysClr val="windowText" lastClr="000000"/>
              </a:solidFill>
              <a:latin typeface="Calibri"/>
              <a:ea typeface="+mn-ea"/>
              <a:cs typeface="+mn-cs"/>
            </a:endParaRPr>
          </a:p>
          <a:p>
            <a:pPr algn="ctr" fontAlgn="auto">
              <a:spcBef>
                <a:spcPts val="0"/>
              </a:spcBef>
              <a:spcAft>
                <a:spcPts val="0"/>
              </a:spcAft>
              <a:defRPr/>
            </a:pPr>
            <a:endParaRPr lang="en-US" sz="2000" kern="0" dirty="0">
              <a:solidFill>
                <a:sysClr val="windowText" lastClr="000000"/>
              </a:solidFill>
              <a:latin typeface="Calibri"/>
              <a:ea typeface="+mn-ea"/>
              <a:cs typeface="+mn-cs"/>
            </a:endParaRPr>
          </a:p>
          <a:p>
            <a:pPr algn="ctr" fontAlgn="auto">
              <a:spcBef>
                <a:spcPts val="0"/>
              </a:spcBef>
              <a:spcAft>
                <a:spcPts val="0"/>
              </a:spcAft>
              <a:defRPr/>
            </a:pPr>
            <a:endParaRPr lang="en-US" sz="2000" kern="0" dirty="0">
              <a:solidFill>
                <a:sysClr val="windowText" lastClr="000000"/>
              </a:solidFill>
              <a:latin typeface="Calibri"/>
              <a:ea typeface="+mn-ea"/>
              <a:cs typeface="+mn-cs"/>
            </a:endParaRPr>
          </a:p>
          <a:p>
            <a:pPr algn="ctr" fontAlgn="auto">
              <a:spcBef>
                <a:spcPts val="0"/>
              </a:spcBef>
              <a:spcAft>
                <a:spcPts val="0"/>
              </a:spcAft>
              <a:defRPr/>
            </a:pPr>
            <a:endParaRPr lang="en-US" sz="2000" kern="0" dirty="0">
              <a:solidFill>
                <a:sysClr val="windowText" lastClr="000000"/>
              </a:solidFill>
              <a:latin typeface="Calibri"/>
              <a:ea typeface="+mn-ea"/>
              <a:cs typeface="+mn-cs"/>
            </a:endParaRPr>
          </a:p>
          <a:p>
            <a:pPr algn="ctr" fontAlgn="auto">
              <a:spcBef>
                <a:spcPts val="0"/>
              </a:spcBef>
              <a:spcAft>
                <a:spcPts val="0"/>
              </a:spcAft>
              <a:defRPr/>
            </a:pPr>
            <a:r>
              <a:rPr lang="en-US" sz="2000" kern="0" dirty="0">
                <a:solidFill>
                  <a:sysClr val="windowText" lastClr="000000"/>
                </a:solidFill>
                <a:latin typeface="Calibri"/>
                <a:ea typeface="+mn-ea"/>
                <a:cs typeface="+mn-cs"/>
              </a:rPr>
              <a:t>                  Score-P measurement infrastructure</a:t>
            </a:r>
          </a:p>
        </p:txBody>
      </p:sp>
      <p:sp>
        <p:nvSpPr>
          <p:cNvPr id="32" name="Rectangle 31"/>
          <p:cNvSpPr/>
          <p:nvPr/>
        </p:nvSpPr>
        <p:spPr>
          <a:xfrm>
            <a:off x="7516813" y="2590800"/>
            <a:ext cx="1371600" cy="533400"/>
          </a:xfrm>
          <a:prstGeom prst="rect">
            <a:avLst/>
          </a:prstGeom>
          <a:solidFill>
            <a:srgbClr val="4F81BD">
              <a:lumMod val="75000"/>
            </a:srgbClr>
          </a:solidFill>
          <a:ln w="9525" cap="rnd"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sz="1600" kern="0" dirty="0">
                <a:solidFill>
                  <a:srgbClr val="FFFFFF"/>
                </a:solidFill>
                <a:latin typeface="Calibri"/>
                <a:ea typeface="+mn-ea"/>
                <a:cs typeface="+mn-cs"/>
              </a:rPr>
              <a:t>Online interface</a:t>
            </a:r>
          </a:p>
        </p:txBody>
      </p:sp>
      <p:sp>
        <p:nvSpPr>
          <p:cNvPr id="33" name="Rectangle 32"/>
          <p:cNvSpPr/>
          <p:nvPr/>
        </p:nvSpPr>
        <p:spPr>
          <a:xfrm>
            <a:off x="1954213" y="2590800"/>
            <a:ext cx="2514600" cy="533400"/>
          </a:xfrm>
          <a:prstGeom prst="rect">
            <a:avLst/>
          </a:prstGeom>
          <a:solidFill>
            <a:srgbClr val="4F81BD">
              <a:lumMod val="20000"/>
              <a:lumOff val="80000"/>
            </a:srgbClr>
          </a:solidFill>
          <a:ln w="9525" cap="rnd"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sz="2000" kern="0" dirty="0">
                <a:solidFill>
                  <a:sysClr val="windowText" lastClr="000000"/>
                </a:solidFill>
                <a:latin typeface="Calibri"/>
                <a:ea typeface="+mn-ea"/>
                <a:cs typeface="+mn-cs"/>
              </a:rPr>
              <a:t>Event traces (OTF2)</a:t>
            </a:r>
          </a:p>
        </p:txBody>
      </p:sp>
      <p:sp>
        <p:nvSpPr>
          <p:cNvPr id="34" name="Rectangle 33"/>
          <p:cNvSpPr/>
          <p:nvPr/>
        </p:nvSpPr>
        <p:spPr>
          <a:xfrm>
            <a:off x="1878013" y="1295400"/>
            <a:ext cx="1371600" cy="533400"/>
          </a:xfrm>
          <a:prstGeom prst="rect">
            <a:avLst/>
          </a:prstGeom>
          <a:solidFill>
            <a:srgbClr val="9BBB59">
              <a:lumMod val="75000"/>
            </a:srgbClr>
          </a:solidFill>
          <a:ln w="9525" cap="rnd" cmpd="sng" algn="ctr">
            <a:solidFill>
              <a:srgbClr val="9BBB59">
                <a:lumMod val="60000"/>
                <a:lumOff val="40000"/>
              </a:srgbClr>
            </a:solidFill>
            <a:prstDash val="solid"/>
          </a:ln>
          <a:effectLst/>
        </p:spPr>
        <p:txBody>
          <a:bodyPr anchor="ctr"/>
          <a:lstStyle/>
          <a:p>
            <a:pPr algn="ctr" fontAlgn="auto">
              <a:spcBef>
                <a:spcPts val="0"/>
              </a:spcBef>
              <a:spcAft>
                <a:spcPts val="0"/>
              </a:spcAft>
              <a:defRPr/>
            </a:pPr>
            <a:r>
              <a:rPr lang="en-US" kern="0" dirty="0" err="1">
                <a:solidFill>
                  <a:sysClr val="window" lastClr="FFFFFF"/>
                </a:solidFill>
                <a:latin typeface="Calibri"/>
                <a:ea typeface="+mn-ea"/>
                <a:cs typeface="+mn-cs"/>
              </a:rPr>
              <a:t>Vampir</a:t>
            </a:r>
            <a:endParaRPr lang="en-US" kern="0" dirty="0">
              <a:solidFill>
                <a:sysClr val="window" lastClr="FFFFFF"/>
              </a:solidFill>
              <a:latin typeface="Calibri"/>
              <a:ea typeface="+mn-ea"/>
              <a:cs typeface="+mn-cs"/>
            </a:endParaRPr>
          </a:p>
        </p:txBody>
      </p:sp>
      <p:sp>
        <p:nvSpPr>
          <p:cNvPr id="35" name="Rectangle 34"/>
          <p:cNvSpPr/>
          <p:nvPr/>
        </p:nvSpPr>
        <p:spPr>
          <a:xfrm>
            <a:off x="3783013" y="1295400"/>
            <a:ext cx="1371600" cy="533400"/>
          </a:xfrm>
          <a:prstGeom prst="rect">
            <a:avLst/>
          </a:prstGeom>
          <a:solidFill>
            <a:srgbClr val="9BBB59">
              <a:lumMod val="75000"/>
            </a:srgbClr>
          </a:solidFill>
          <a:ln w="9525" cap="rnd" cmpd="sng" algn="ctr">
            <a:solidFill>
              <a:srgbClr val="9BBB59">
                <a:lumMod val="60000"/>
                <a:lumOff val="40000"/>
              </a:srgbClr>
            </a:solidFill>
            <a:prstDash val="solid"/>
          </a:ln>
          <a:effectLst/>
        </p:spPr>
        <p:txBody>
          <a:bodyPr anchor="ctr"/>
          <a:lstStyle/>
          <a:p>
            <a:pPr algn="ctr" fontAlgn="auto">
              <a:spcBef>
                <a:spcPts val="0"/>
              </a:spcBef>
              <a:spcAft>
                <a:spcPts val="0"/>
              </a:spcAft>
              <a:defRPr/>
            </a:pPr>
            <a:r>
              <a:rPr lang="en-US" kern="0" dirty="0" err="1">
                <a:solidFill>
                  <a:sysClr val="window" lastClr="FFFFFF"/>
                </a:solidFill>
                <a:latin typeface="Calibri"/>
                <a:ea typeface="+mn-ea"/>
                <a:cs typeface="+mn-cs"/>
              </a:rPr>
              <a:t>Scalasca</a:t>
            </a:r>
            <a:endParaRPr lang="en-US" kern="0" dirty="0">
              <a:solidFill>
                <a:sysClr val="window" lastClr="FFFFFF"/>
              </a:solidFill>
              <a:latin typeface="Calibri"/>
              <a:ea typeface="+mn-ea"/>
              <a:cs typeface="+mn-cs"/>
            </a:endParaRPr>
          </a:p>
        </p:txBody>
      </p:sp>
      <p:sp>
        <p:nvSpPr>
          <p:cNvPr id="36" name="Rectangle 35"/>
          <p:cNvSpPr/>
          <p:nvPr/>
        </p:nvSpPr>
        <p:spPr>
          <a:xfrm>
            <a:off x="7516813" y="1295400"/>
            <a:ext cx="1447800" cy="533400"/>
          </a:xfrm>
          <a:prstGeom prst="rect">
            <a:avLst/>
          </a:prstGeom>
          <a:solidFill>
            <a:srgbClr val="9BBB59">
              <a:lumMod val="75000"/>
            </a:srgbClr>
          </a:solidFill>
          <a:ln w="9525" cap="rnd" cmpd="sng" algn="ctr">
            <a:solidFill>
              <a:srgbClr val="9BBB59">
                <a:lumMod val="60000"/>
                <a:lumOff val="40000"/>
              </a:srgbClr>
            </a:solidFill>
            <a:prstDash val="solid"/>
          </a:ln>
          <a:effectLst/>
        </p:spPr>
        <p:txBody>
          <a:bodyPr anchor="ctr"/>
          <a:lstStyle/>
          <a:p>
            <a:pPr algn="ctr" fontAlgn="auto">
              <a:spcBef>
                <a:spcPts val="0"/>
              </a:spcBef>
              <a:spcAft>
                <a:spcPts val="0"/>
              </a:spcAft>
              <a:defRPr/>
            </a:pPr>
            <a:r>
              <a:rPr lang="en-US" kern="0" dirty="0">
                <a:solidFill>
                  <a:sysClr val="window" lastClr="FFFFFF"/>
                </a:solidFill>
                <a:latin typeface="Calibri"/>
                <a:ea typeface="+mn-ea"/>
                <a:cs typeface="+mn-cs"/>
              </a:rPr>
              <a:t>Periscope</a:t>
            </a:r>
          </a:p>
        </p:txBody>
      </p:sp>
      <p:sp>
        <p:nvSpPr>
          <p:cNvPr id="37" name="Rectangle 36"/>
          <p:cNvSpPr/>
          <p:nvPr/>
        </p:nvSpPr>
        <p:spPr>
          <a:xfrm>
            <a:off x="5611813" y="1295400"/>
            <a:ext cx="1371600" cy="533400"/>
          </a:xfrm>
          <a:prstGeom prst="rect">
            <a:avLst/>
          </a:prstGeom>
          <a:solidFill>
            <a:srgbClr val="9BBB59">
              <a:lumMod val="75000"/>
            </a:srgbClr>
          </a:solidFill>
          <a:ln w="9525" cap="rnd" cmpd="sng" algn="ctr">
            <a:solidFill>
              <a:srgbClr val="9BBB59">
                <a:lumMod val="60000"/>
                <a:lumOff val="40000"/>
              </a:srgbClr>
            </a:solidFill>
            <a:prstDash val="solid"/>
          </a:ln>
          <a:effectLst/>
        </p:spPr>
        <p:txBody>
          <a:bodyPr anchor="ctr"/>
          <a:lstStyle/>
          <a:p>
            <a:pPr algn="ctr" fontAlgn="auto">
              <a:spcBef>
                <a:spcPts val="0"/>
              </a:spcBef>
              <a:spcAft>
                <a:spcPts val="0"/>
              </a:spcAft>
              <a:defRPr/>
            </a:pPr>
            <a:r>
              <a:rPr lang="en-US" kern="0" dirty="0">
                <a:solidFill>
                  <a:sysClr val="window" lastClr="FFFFFF"/>
                </a:solidFill>
                <a:latin typeface="Calibri"/>
                <a:ea typeface="+mn-ea"/>
                <a:cs typeface="+mn-cs"/>
              </a:rPr>
              <a:t>TAU</a:t>
            </a:r>
          </a:p>
        </p:txBody>
      </p:sp>
      <p:sp>
        <p:nvSpPr>
          <p:cNvPr id="38" name="Rectangle 37"/>
          <p:cNvSpPr/>
          <p:nvPr/>
        </p:nvSpPr>
        <p:spPr>
          <a:xfrm>
            <a:off x="2868613" y="3200400"/>
            <a:ext cx="2819400" cy="381000"/>
          </a:xfrm>
          <a:prstGeom prst="rect">
            <a:avLst/>
          </a:prstGeom>
          <a:solidFill>
            <a:srgbClr val="4F81BD">
              <a:lumMod val="75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r>
              <a:rPr lang="en-US" sz="2000" kern="0" dirty="0">
                <a:solidFill>
                  <a:sysClr val="window" lastClr="FFFFFF"/>
                </a:solidFill>
                <a:latin typeface="Calibri"/>
                <a:ea typeface="+mn-ea"/>
                <a:cs typeface="+mn-cs"/>
              </a:rPr>
              <a:t>Hardware counter (PAPI)</a:t>
            </a:r>
          </a:p>
        </p:txBody>
      </p:sp>
      <p:sp>
        <p:nvSpPr>
          <p:cNvPr id="39" name="Rectangle 38"/>
          <p:cNvSpPr/>
          <p:nvPr/>
        </p:nvSpPr>
        <p:spPr>
          <a:xfrm>
            <a:off x="2259013" y="4800600"/>
            <a:ext cx="4648200" cy="381000"/>
          </a:xfrm>
          <a:prstGeom prst="rect">
            <a:avLst/>
          </a:prstGeom>
          <a:solidFill>
            <a:srgbClr val="1F497D">
              <a:lumMod val="75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r>
              <a:rPr lang="en-US" sz="2000" kern="0" dirty="0">
                <a:solidFill>
                  <a:sysClr val="window" lastClr="FFFFFF"/>
                </a:solidFill>
                <a:latin typeface="Calibri"/>
                <a:ea typeface="+mn-ea"/>
                <a:cs typeface="+mn-cs"/>
              </a:rPr>
              <a:t>Instrumentation </a:t>
            </a:r>
          </a:p>
        </p:txBody>
      </p:sp>
      <p:sp>
        <p:nvSpPr>
          <p:cNvPr id="40" name="Rectangle 39"/>
          <p:cNvSpPr/>
          <p:nvPr/>
        </p:nvSpPr>
        <p:spPr>
          <a:xfrm>
            <a:off x="4545013" y="2590800"/>
            <a:ext cx="2895600" cy="533400"/>
          </a:xfrm>
          <a:prstGeom prst="rect">
            <a:avLst/>
          </a:prstGeom>
          <a:solidFill>
            <a:srgbClr val="1F497D">
              <a:lumMod val="60000"/>
              <a:lumOff val="40000"/>
            </a:srgbClr>
          </a:solidFill>
          <a:ln w="9525" cap="rnd" cmpd="sng" algn="ctr">
            <a:solidFill>
              <a:srgbClr val="1F497D">
                <a:lumMod val="40000"/>
                <a:lumOff val="60000"/>
              </a:srgbClr>
            </a:solidFill>
            <a:prstDash val="solid"/>
          </a:ln>
          <a:effectLst/>
        </p:spPr>
        <p:txBody>
          <a:bodyPr anchor="ctr"/>
          <a:lstStyle/>
          <a:p>
            <a:pPr algn="ctr" fontAlgn="auto">
              <a:spcBef>
                <a:spcPts val="0"/>
              </a:spcBef>
              <a:spcAft>
                <a:spcPts val="0"/>
              </a:spcAft>
              <a:defRPr/>
            </a:pPr>
            <a:r>
              <a:rPr lang="en-US" sz="2000" kern="0" dirty="0">
                <a:solidFill>
                  <a:srgbClr val="FFFFFF"/>
                </a:solidFill>
                <a:latin typeface="Calibri"/>
                <a:ea typeface="+mn-ea"/>
                <a:cs typeface="+mn-cs"/>
              </a:rPr>
              <a:t>Call-path profiles (CUBE4)</a:t>
            </a:r>
          </a:p>
        </p:txBody>
      </p:sp>
      <p:sp>
        <p:nvSpPr>
          <p:cNvPr id="41" name="Rectangle 40"/>
          <p:cNvSpPr/>
          <p:nvPr/>
        </p:nvSpPr>
        <p:spPr>
          <a:xfrm>
            <a:off x="6983413" y="4800600"/>
            <a:ext cx="1828800" cy="381000"/>
          </a:xfrm>
          <a:prstGeom prst="rect">
            <a:avLst/>
          </a:prstGeom>
          <a:solidFill>
            <a:srgbClr val="1F497D">
              <a:lumMod val="75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r>
              <a:rPr lang="en-US" sz="2000" kern="0" dirty="0">
                <a:solidFill>
                  <a:sysClr val="window" lastClr="FFFFFF"/>
                </a:solidFill>
                <a:latin typeface="Calibri"/>
                <a:ea typeface="+mn-ea"/>
                <a:cs typeface="+mn-cs"/>
              </a:rPr>
              <a:t>MPI wrapper </a:t>
            </a:r>
          </a:p>
        </p:txBody>
      </p:sp>
      <p:sp>
        <p:nvSpPr>
          <p:cNvPr id="42" name="Up Arrow 41"/>
          <p:cNvSpPr/>
          <p:nvPr/>
        </p:nvSpPr>
        <p:spPr>
          <a:xfrm>
            <a:off x="2365375" y="1905000"/>
            <a:ext cx="457200" cy="533400"/>
          </a:xfrm>
          <a:prstGeom prst="upArrow">
            <a:avLst/>
          </a:prstGeom>
          <a:solidFill>
            <a:srgbClr val="4F81BD">
              <a:lumMod val="20000"/>
              <a:lumOff val="80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Text" lastClr="000000"/>
              </a:solidFill>
              <a:latin typeface="Calibri"/>
              <a:ea typeface="+mn-ea"/>
              <a:cs typeface="+mn-cs"/>
            </a:endParaRPr>
          </a:p>
        </p:txBody>
      </p:sp>
      <p:sp>
        <p:nvSpPr>
          <p:cNvPr id="43" name="Up Arrow 42"/>
          <p:cNvSpPr/>
          <p:nvPr/>
        </p:nvSpPr>
        <p:spPr>
          <a:xfrm>
            <a:off x="3935413" y="1905000"/>
            <a:ext cx="457200" cy="533400"/>
          </a:xfrm>
          <a:prstGeom prst="upArrow">
            <a:avLst/>
          </a:prstGeom>
          <a:solidFill>
            <a:srgbClr val="4F81BD">
              <a:lumMod val="20000"/>
              <a:lumOff val="80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Text" lastClr="000000"/>
              </a:solidFill>
              <a:latin typeface="Calibri"/>
              <a:ea typeface="+mn-ea"/>
              <a:cs typeface="+mn-cs"/>
            </a:endParaRPr>
          </a:p>
        </p:txBody>
      </p:sp>
      <p:sp>
        <p:nvSpPr>
          <p:cNvPr id="44" name="Up Arrow 43"/>
          <p:cNvSpPr/>
          <p:nvPr/>
        </p:nvSpPr>
        <p:spPr>
          <a:xfrm>
            <a:off x="4621213" y="1905000"/>
            <a:ext cx="457200" cy="533400"/>
          </a:xfrm>
          <a:prstGeom prst="upArrow">
            <a:avLst/>
          </a:prstGeom>
          <a:solidFill>
            <a:srgbClr val="1F497D">
              <a:lumMod val="60000"/>
              <a:lumOff val="40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45" name="Up Arrow 44"/>
          <p:cNvSpPr/>
          <p:nvPr/>
        </p:nvSpPr>
        <p:spPr>
          <a:xfrm>
            <a:off x="6107113" y="1905000"/>
            <a:ext cx="457200" cy="533400"/>
          </a:xfrm>
          <a:prstGeom prst="upArrow">
            <a:avLst/>
          </a:prstGeom>
          <a:solidFill>
            <a:srgbClr val="1F497D">
              <a:lumMod val="60000"/>
              <a:lumOff val="40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46" name="Up Arrow 45"/>
          <p:cNvSpPr/>
          <p:nvPr/>
        </p:nvSpPr>
        <p:spPr>
          <a:xfrm>
            <a:off x="7974013" y="1905000"/>
            <a:ext cx="457200" cy="533400"/>
          </a:xfrm>
          <a:prstGeom prst="upArrow">
            <a:avLst/>
          </a:prstGeom>
          <a:solidFill>
            <a:srgbClr val="4F81BD">
              <a:lumMod val="75000"/>
            </a:srgb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47" name="Rectangle 46"/>
          <p:cNvSpPr/>
          <p:nvPr/>
        </p:nvSpPr>
        <p:spPr>
          <a:xfrm>
            <a:off x="1725613" y="5791200"/>
            <a:ext cx="1295400" cy="533400"/>
          </a:xfrm>
          <a:prstGeom prst="rect">
            <a:avLst/>
          </a:prstGeom>
          <a:solidFill>
            <a:srgbClr val="8064A2">
              <a:lumMod val="75000"/>
            </a:srgbClr>
          </a:soli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r>
              <a:rPr lang="en-US" kern="0" dirty="0">
                <a:solidFill>
                  <a:sysClr val="window" lastClr="FFFFFF"/>
                </a:solidFill>
                <a:latin typeface="Calibri"/>
                <a:ea typeface="+mn-ea"/>
                <a:cs typeface="+mn-cs"/>
              </a:rPr>
              <a:t>Compiler</a:t>
            </a:r>
          </a:p>
        </p:txBody>
      </p:sp>
      <p:sp>
        <p:nvSpPr>
          <p:cNvPr id="48" name="Rectangle 47"/>
          <p:cNvSpPr/>
          <p:nvPr/>
        </p:nvSpPr>
        <p:spPr>
          <a:xfrm>
            <a:off x="3249613" y="5791200"/>
            <a:ext cx="1295400" cy="533400"/>
          </a:xfrm>
          <a:prstGeom prst="rect">
            <a:avLst/>
          </a:prstGeom>
          <a:solidFill>
            <a:srgbClr val="8064A2">
              <a:lumMod val="75000"/>
            </a:srgbClr>
          </a:soli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r>
              <a:rPr lang="en-US" sz="1600" kern="0" dirty="0">
                <a:solidFill>
                  <a:sysClr val="window" lastClr="FFFFFF"/>
                </a:solidFill>
                <a:latin typeface="Calibri"/>
                <a:ea typeface="+mn-ea"/>
                <a:cs typeface="+mn-cs"/>
              </a:rPr>
              <a:t>TAU </a:t>
            </a:r>
            <a:r>
              <a:rPr lang="en-US" sz="1600" kern="0" dirty="0" err="1">
                <a:solidFill>
                  <a:sysClr val="window" lastClr="FFFFFF"/>
                </a:solidFill>
                <a:latin typeface="Calibri"/>
                <a:ea typeface="+mn-ea"/>
                <a:cs typeface="+mn-cs"/>
              </a:rPr>
              <a:t>instrumentor</a:t>
            </a:r>
            <a:endParaRPr lang="en-US" sz="1600" kern="0" dirty="0">
              <a:solidFill>
                <a:sysClr val="window" lastClr="FFFFFF"/>
              </a:solidFill>
              <a:latin typeface="Calibri"/>
              <a:ea typeface="+mn-ea"/>
              <a:cs typeface="+mn-cs"/>
            </a:endParaRPr>
          </a:p>
        </p:txBody>
      </p:sp>
      <p:sp>
        <p:nvSpPr>
          <p:cNvPr id="49" name="Rectangle 48"/>
          <p:cNvSpPr/>
          <p:nvPr/>
        </p:nvSpPr>
        <p:spPr>
          <a:xfrm>
            <a:off x="4773613" y="5791200"/>
            <a:ext cx="1295400" cy="533400"/>
          </a:xfrm>
          <a:prstGeom prst="rect">
            <a:avLst/>
          </a:prstGeom>
          <a:solidFill>
            <a:srgbClr val="8064A2">
              <a:lumMod val="75000"/>
            </a:srgbClr>
          </a:soli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r>
              <a:rPr lang="en-US" sz="1600" kern="0" dirty="0">
                <a:solidFill>
                  <a:sysClr val="window" lastClr="FFFFFF"/>
                </a:solidFill>
                <a:latin typeface="Calibri"/>
                <a:ea typeface="+mn-ea"/>
                <a:cs typeface="+mn-cs"/>
              </a:rPr>
              <a:t>OPARI 2</a:t>
            </a:r>
          </a:p>
        </p:txBody>
      </p:sp>
      <p:sp>
        <p:nvSpPr>
          <p:cNvPr id="50" name="Rectangle 49"/>
          <p:cNvSpPr/>
          <p:nvPr/>
        </p:nvSpPr>
        <p:spPr>
          <a:xfrm>
            <a:off x="6297613" y="5791200"/>
            <a:ext cx="1295400" cy="533400"/>
          </a:xfrm>
          <a:prstGeom prst="rect">
            <a:avLst/>
          </a:prstGeom>
          <a:solidFill>
            <a:srgbClr val="8064A2">
              <a:lumMod val="75000"/>
            </a:srgbClr>
          </a:soli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r>
              <a:rPr lang="en-US" sz="1600" kern="0" dirty="0">
                <a:solidFill>
                  <a:sysClr val="window" lastClr="FFFFFF"/>
                </a:solidFill>
                <a:latin typeface="Calibri"/>
                <a:ea typeface="+mn-ea"/>
                <a:cs typeface="+mn-cs"/>
              </a:rPr>
              <a:t>COBI</a:t>
            </a:r>
          </a:p>
        </p:txBody>
      </p:sp>
      <p:sp>
        <p:nvSpPr>
          <p:cNvPr id="51" name="Up Arrow 50"/>
          <p:cNvSpPr/>
          <p:nvPr/>
        </p:nvSpPr>
        <p:spPr>
          <a:xfrm>
            <a:off x="2411413" y="5257800"/>
            <a:ext cx="381000" cy="381000"/>
          </a:xfrm>
          <a:prstGeom prst="up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52" name="Up Arrow 51"/>
          <p:cNvSpPr/>
          <p:nvPr/>
        </p:nvSpPr>
        <p:spPr>
          <a:xfrm>
            <a:off x="3706813" y="5257800"/>
            <a:ext cx="381000" cy="381000"/>
          </a:xfrm>
          <a:prstGeom prst="up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53" name="Up Arrow 52"/>
          <p:cNvSpPr/>
          <p:nvPr/>
        </p:nvSpPr>
        <p:spPr>
          <a:xfrm>
            <a:off x="5230813" y="5257800"/>
            <a:ext cx="381000" cy="381000"/>
          </a:xfrm>
          <a:prstGeom prst="up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54" name="Up Arrow 53"/>
          <p:cNvSpPr/>
          <p:nvPr/>
        </p:nvSpPr>
        <p:spPr>
          <a:xfrm>
            <a:off x="6526213" y="5257800"/>
            <a:ext cx="381000" cy="381000"/>
          </a:xfrm>
          <a:prstGeom prst="up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rnd" cmpd="sng" algn="ctr">
            <a:solidFill>
              <a:srgbClr val="8064A2">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grpSp>
        <p:nvGrpSpPr>
          <p:cNvPr id="2" name="Group 58"/>
          <p:cNvGrpSpPr>
            <a:grpSpLocks/>
          </p:cNvGrpSpPr>
          <p:nvPr/>
        </p:nvGrpSpPr>
        <p:grpSpPr bwMode="auto">
          <a:xfrm>
            <a:off x="320675" y="1268413"/>
            <a:ext cx="3332163" cy="3673475"/>
            <a:chOff x="320080" y="1268760"/>
            <a:chExt cx="3333209" cy="3672408"/>
          </a:xfrm>
        </p:grpSpPr>
        <p:sp>
          <p:nvSpPr>
            <p:cNvPr id="55" name="Oval 54"/>
            <p:cNvSpPr>
              <a:spLocks noChangeArrowheads="1"/>
            </p:cNvSpPr>
            <p:nvPr/>
          </p:nvSpPr>
          <p:spPr bwMode="auto">
            <a:xfrm>
              <a:off x="2230442" y="3750889"/>
              <a:ext cx="1422847" cy="685601"/>
            </a:xfrm>
            <a:prstGeom prst="ellipse">
              <a:avLst/>
            </a:prstGeom>
            <a:solidFill>
              <a:srgbClr val="1E4649"/>
            </a:solidFill>
            <a:ln w="9525" cap="rnd">
              <a:solidFill>
                <a:srgbClr val="4A7EBB"/>
              </a:solidFill>
              <a:round/>
              <a:headEnd/>
              <a:tailEnd/>
            </a:ln>
            <a:effectLst>
              <a:outerShdw blurRad="63500" dist="38100" dir="2700000" rotWithShape="0">
                <a:srgbClr val="000000">
                  <a:alpha val="42999"/>
                </a:srgbClr>
              </a:outerShdw>
            </a:effectLst>
          </p:spPr>
          <p:txBody>
            <a:bodyPr anchor="ctr"/>
            <a:lstStyle/>
            <a:p>
              <a:pPr algn="ctr" fontAlgn="auto">
                <a:spcBef>
                  <a:spcPts val="0"/>
                </a:spcBef>
                <a:spcAft>
                  <a:spcPts val="0"/>
                </a:spcAft>
                <a:defRPr/>
              </a:pPr>
              <a:r>
                <a:rPr lang="en-US" sz="2000" kern="0" dirty="0">
                  <a:solidFill>
                    <a:sysClr val="window" lastClr="FFFFFF"/>
                  </a:solidFill>
                  <a:latin typeface="Calibri"/>
                  <a:ea typeface="+mn-ea"/>
                  <a:cs typeface="+mn-cs"/>
                </a:rPr>
                <a:t>TAU adaptor</a:t>
              </a:r>
            </a:p>
          </p:txBody>
        </p:sp>
        <p:sp>
          <p:nvSpPr>
            <p:cNvPr id="29" name="Rectangle 28"/>
            <p:cNvSpPr/>
            <p:nvPr/>
          </p:nvSpPr>
          <p:spPr bwMode="auto">
            <a:xfrm>
              <a:off x="395536" y="3319429"/>
              <a:ext cx="1080120" cy="1621739"/>
            </a:xfrm>
            <a:prstGeom prst="rect">
              <a:avLst/>
            </a:prstGeom>
            <a:solidFill>
              <a:schemeClr val="accent1">
                <a:lumMod val="25000"/>
              </a:schemeClr>
            </a:solidFill>
            <a:ln w="9525" cap="flat" cmpd="sng" algn="ctr">
              <a:noFill/>
              <a:prstDash val="solid"/>
              <a:round/>
              <a:headEnd type="none" w="med" len="med"/>
              <a:tailEnd type="none" w="med" len="med"/>
            </a:ln>
            <a:effectLst/>
          </p:spPr>
          <p:txBody>
            <a:bodyPr vert="vert270" wrap="none" lIns="90000" tIns="46800" rIns="90000" bIns="46800"/>
            <a:lstStyle/>
            <a:p>
              <a:pPr algn="ctr">
                <a:defRPr/>
              </a:pPr>
              <a:r>
                <a:rPr lang="en-US" sz="1600" dirty="0">
                  <a:solidFill>
                    <a:schemeClr val="bg1"/>
                  </a:solidFill>
                  <a:ea typeface="+mn-ea"/>
                  <a:cs typeface="Arial" pitchFamily="34" charset="0"/>
                </a:rPr>
                <a:t>supplemental</a:t>
              </a:r>
              <a:br>
                <a:rPr lang="en-US" sz="1600" dirty="0">
                  <a:solidFill>
                    <a:schemeClr val="bg1"/>
                  </a:solidFill>
                  <a:ea typeface="+mn-ea"/>
                  <a:cs typeface="Arial" pitchFamily="34" charset="0"/>
                </a:rPr>
              </a:br>
              <a:r>
                <a:rPr lang="en-US" sz="1600" dirty="0">
                  <a:solidFill>
                    <a:schemeClr val="bg1"/>
                  </a:solidFill>
                  <a:ea typeface="+mn-ea"/>
                  <a:cs typeface="Arial" pitchFamily="34" charset="0"/>
                </a:rPr>
                <a:t>instrumentation</a:t>
              </a:r>
              <a:br>
                <a:rPr lang="en-US" sz="1600" dirty="0">
                  <a:solidFill>
                    <a:schemeClr val="bg1"/>
                  </a:solidFill>
                  <a:ea typeface="+mn-ea"/>
                  <a:cs typeface="Arial" pitchFamily="34" charset="0"/>
                </a:rPr>
              </a:br>
              <a:r>
                <a:rPr lang="en-US" sz="1600" dirty="0">
                  <a:solidFill>
                    <a:schemeClr val="bg1"/>
                  </a:solidFill>
                  <a:ea typeface="+mn-ea"/>
                  <a:cs typeface="Arial" pitchFamily="34" charset="0"/>
                </a:rPr>
                <a:t>+ measurement</a:t>
              </a:r>
              <a:br>
                <a:rPr lang="en-US" sz="1600" dirty="0">
                  <a:solidFill>
                    <a:schemeClr val="bg1"/>
                  </a:solidFill>
                  <a:ea typeface="+mn-ea"/>
                  <a:cs typeface="Arial" pitchFamily="34" charset="0"/>
                </a:rPr>
              </a:br>
              <a:r>
                <a:rPr lang="en-US" sz="1600" dirty="0">
                  <a:solidFill>
                    <a:schemeClr val="bg1"/>
                  </a:solidFill>
                  <a:ea typeface="+mn-ea"/>
                  <a:cs typeface="Arial" pitchFamily="34" charset="0"/>
                </a:rPr>
                <a:t>support</a:t>
              </a:r>
            </a:p>
          </p:txBody>
        </p:sp>
        <p:sp>
          <p:nvSpPr>
            <p:cNvPr id="56" name="Up Arrow 55"/>
            <p:cNvSpPr/>
            <p:nvPr/>
          </p:nvSpPr>
          <p:spPr>
            <a:xfrm rot="16200000">
              <a:off x="1627935" y="3865788"/>
              <a:ext cx="458654" cy="533567"/>
            </a:xfrm>
            <a:prstGeom prst="upArrow">
              <a:avLst/>
            </a:prstGeom>
            <a:solidFill>
              <a:schemeClr val="accent1">
                <a:lumMod val="25000"/>
              </a:scheme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sp>
          <p:nvSpPr>
            <p:cNvPr id="57" name="Rectangle 56"/>
            <p:cNvSpPr/>
            <p:nvPr/>
          </p:nvSpPr>
          <p:spPr>
            <a:xfrm>
              <a:off x="320080" y="1268760"/>
              <a:ext cx="1372031" cy="533245"/>
            </a:xfrm>
            <a:prstGeom prst="rect">
              <a:avLst/>
            </a:prstGeom>
            <a:solidFill>
              <a:srgbClr val="9BBB59">
                <a:lumMod val="75000"/>
              </a:srgbClr>
            </a:solidFill>
            <a:ln w="9525" cap="rnd" cmpd="sng" algn="ctr">
              <a:solidFill>
                <a:srgbClr val="9BBB59">
                  <a:lumMod val="60000"/>
                  <a:lumOff val="40000"/>
                </a:srgbClr>
              </a:solidFill>
              <a:prstDash val="solid"/>
            </a:ln>
            <a:effectLst/>
          </p:spPr>
          <p:txBody>
            <a:bodyPr anchor="ctr"/>
            <a:lstStyle/>
            <a:p>
              <a:pPr algn="ctr" fontAlgn="auto">
                <a:spcBef>
                  <a:spcPts val="0"/>
                </a:spcBef>
                <a:spcAft>
                  <a:spcPts val="0"/>
                </a:spcAft>
                <a:defRPr/>
              </a:pPr>
              <a:r>
                <a:rPr lang="en-US" kern="0" dirty="0">
                  <a:solidFill>
                    <a:sysClr val="window" lastClr="FFFFFF"/>
                  </a:solidFill>
                  <a:latin typeface="Calibri"/>
                  <a:ea typeface="+mn-ea"/>
                  <a:cs typeface="+mn-cs"/>
                </a:rPr>
                <a:t>TAU</a:t>
              </a:r>
            </a:p>
          </p:txBody>
        </p:sp>
        <p:sp>
          <p:nvSpPr>
            <p:cNvPr id="58" name="Up Arrow 57"/>
            <p:cNvSpPr/>
            <p:nvPr/>
          </p:nvSpPr>
          <p:spPr>
            <a:xfrm>
              <a:off x="683732" y="1916272"/>
              <a:ext cx="457344" cy="1152190"/>
            </a:xfrm>
            <a:prstGeom prst="upArrow">
              <a:avLst/>
            </a:prstGeom>
            <a:solidFill>
              <a:schemeClr val="accent1">
                <a:lumMod val="25000"/>
              </a:schemeClr>
            </a:solidFill>
            <a:ln w="9525" cap="rnd" cmpd="sng" algn="ctr">
              <a:solidFill>
                <a:srgbClr val="4F81BD">
                  <a:shade val="95000"/>
                  <a:satMod val="105000"/>
                </a:srgbClr>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cs typeface="+mn-cs"/>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smtClean="0"/>
              <a:t>For More Information …</a:t>
            </a:r>
            <a:endParaRPr lang="en-US" dirty="0"/>
          </a:p>
        </p:txBody>
      </p:sp>
      <p:sp>
        <p:nvSpPr>
          <p:cNvPr id="206853" name="Content Placeholder 2"/>
          <p:cNvSpPr>
            <a:spLocks noGrp="1"/>
          </p:cNvSpPr>
          <p:nvPr>
            <p:ph idx="1"/>
          </p:nvPr>
        </p:nvSpPr>
        <p:spPr/>
        <p:txBody>
          <a:bodyPr>
            <a:normAutofit lnSpcReduction="10000"/>
          </a:bodyPr>
          <a:lstStyle/>
          <a:p>
            <a:r>
              <a:rPr lang="en-US" dirty="0" smtClean="0"/>
              <a:t>TAU Website</a:t>
            </a:r>
            <a:br>
              <a:rPr lang="en-US" dirty="0" smtClean="0"/>
            </a:br>
            <a:r>
              <a:rPr lang="en-US" dirty="0" smtClean="0">
                <a:hlinkClick r:id="rId3"/>
              </a:rPr>
              <a:t>http://tau.uoregon.edu</a:t>
            </a:r>
            <a:endParaRPr lang="en-US" dirty="0" smtClean="0"/>
          </a:p>
          <a:p>
            <a:pPr lvl="1"/>
            <a:r>
              <a:rPr lang="en-US" dirty="0" smtClean="0"/>
              <a:t>Software</a:t>
            </a:r>
          </a:p>
          <a:p>
            <a:pPr lvl="1"/>
            <a:r>
              <a:rPr lang="en-US" dirty="0" smtClean="0"/>
              <a:t>Release notes</a:t>
            </a:r>
          </a:p>
          <a:p>
            <a:pPr lvl="1"/>
            <a:r>
              <a:rPr lang="en-US" dirty="0" smtClean="0"/>
              <a:t>Documentation</a:t>
            </a:r>
          </a:p>
          <a:p>
            <a:r>
              <a:rPr lang="en-US" dirty="0" smtClean="0"/>
              <a:t>HPC Linux</a:t>
            </a:r>
            <a:br>
              <a:rPr lang="en-US" dirty="0" smtClean="0"/>
            </a:br>
            <a:r>
              <a:rPr lang="en-US" dirty="0" smtClean="0">
                <a:hlinkClick r:id="rId4"/>
              </a:rPr>
              <a:t>http://www.hpclinux.com</a:t>
            </a:r>
            <a:r>
              <a:rPr lang="en-US" dirty="0" smtClean="0"/>
              <a:t> </a:t>
            </a:r>
          </a:p>
          <a:p>
            <a:pPr lvl="1"/>
            <a:r>
              <a:rPr lang="en-US" dirty="0" smtClean="0"/>
              <a:t>Parallel Tools “</a:t>
            </a:r>
            <a:r>
              <a:rPr lang="en-US" dirty="0" err="1" smtClean="0"/>
              <a:t>LiveDVD</a:t>
            </a:r>
            <a:r>
              <a:rPr lang="en-US" dirty="0" smtClean="0"/>
              <a:t>”</a:t>
            </a:r>
          </a:p>
          <a:p>
            <a:pPr lvl="1"/>
            <a:r>
              <a:rPr lang="en-US" dirty="0" smtClean="0"/>
              <a:t>Boot up on your laptop or desktop</a:t>
            </a:r>
          </a:p>
          <a:p>
            <a:pPr lvl="1"/>
            <a:r>
              <a:rPr lang="en-US" dirty="0" smtClean="0"/>
              <a:t>Includes TAU and variety of other packages</a:t>
            </a:r>
          </a:p>
          <a:p>
            <a:pPr lvl="1"/>
            <a:r>
              <a:rPr lang="en-US" dirty="0" smtClean="0"/>
              <a:t>Include documentation and tutorial slides</a:t>
            </a:r>
            <a:endParaRPr lang="en-US" dirty="0"/>
          </a:p>
        </p:txBody>
      </p:sp>
      <p:pic>
        <p:nvPicPr>
          <p:cNvPr id="4" name="Picture 3" descr="blah.jpg"/>
          <p:cNvPicPr>
            <a:picLocks noChangeAspect="1"/>
          </p:cNvPicPr>
          <p:nvPr/>
        </p:nvPicPr>
        <p:blipFill>
          <a:blip r:embed="rId5"/>
          <a:stretch>
            <a:fillRect/>
          </a:stretch>
        </p:blipFill>
        <p:spPr>
          <a:xfrm>
            <a:off x="5334000" y="990600"/>
            <a:ext cx="3657600" cy="3657600"/>
          </a:xfrm>
          <a:prstGeom prst="rect">
            <a:avLst/>
          </a:prstGeom>
        </p:spPr>
      </p:pic>
      <p:sp>
        <p:nvSpPr>
          <p:cNvPr id="5" name="TextBox 4"/>
          <p:cNvSpPr txBox="1"/>
          <p:nvPr/>
        </p:nvSpPr>
        <p:spPr>
          <a:xfrm>
            <a:off x="7799223" y="4419600"/>
            <a:ext cx="1344777" cy="923330"/>
          </a:xfrm>
          <a:prstGeom prst="rect">
            <a:avLst/>
          </a:prstGeom>
          <a:noFill/>
        </p:spPr>
        <p:txBody>
          <a:bodyPr wrap="none" rtlCol="0">
            <a:spAutoFit/>
          </a:bodyPr>
          <a:lstStyle/>
          <a:p>
            <a:pPr algn="ctr"/>
            <a:r>
              <a:rPr lang="en-US" dirty="0" smtClean="0">
                <a:latin typeface="Times New Roman"/>
                <a:cs typeface="Times New Roman"/>
              </a:rPr>
              <a:t>New image</a:t>
            </a:r>
            <a:br>
              <a:rPr lang="en-US" dirty="0" smtClean="0">
                <a:latin typeface="Times New Roman"/>
                <a:cs typeface="Times New Roman"/>
              </a:rPr>
            </a:br>
            <a:r>
              <a:rPr lang="en-US" dirty="0" smtClean="0">
                <a:latin typeface="Times New Roman"/>
                <a:cs typeface="Times New Roman"/>
              </a:rPr>
              <a:t>just released</a:t>
            </a:r>
            <a:br>
              <a:rPr lang="en-US" dirty="0" smtClean="0">
                <a:latin typeface="Times New Roman"/>
                <a:cs typeface="Times New Roman"/>
              </a:rPr>
            </a:br>
            <a:r>
              <a:rPr lang="en-US" dirty="0" smtClean="0">
                <a:latin typeface="Times New Roman"/>
                <a:cs typeface="Times New Roman"/>
              </a:rPr>
              <a:t>at SC’13!</a:t>
            </a:r>
            <a:endParaRPr lang="en-US" dirty="0">
              <a:latin typeface="Times New Roman"/>
              <a:cs typeface="Times New Roman"/>
            </a:endParaRPr>
          </a:p>
        </p:txBody>
      </p:sp>
    </p:spTree>
    <p:extLst>
      <p:ext uri="{BB962C8B-B14F-4D97-AF65-F5344CB8AC3E}">
        <p14:creationId xmlns:p14="http://schemas.microsoft.com/office/powerpoint/2010/main" val="36292638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Course Outline</a:t>
            </a:r>
            <a:endParaRPr lang="en-US" dirty="0"/>
          </a:p>
        </p:txBody>
      </p:sp>
      <p:sp>
        <p:nvSpPr>
          <p:cNvPr id="5" name="Content Placeholder 4"/>
          <p:cNvSpPr>
            <a:spLocks noGrp="1"/>
          </p:cNvSpPr>
          <p:nvPr>
            <p:ph idx="1"/>
          </p:nvPr>
        </p:nvSpPr>
        <p:spPr/>
        <p:txBody>
          <a:bodyPr>
            <a:normAutofit/>
          </a:bodyPr>
          <a:lstStyle/>
          <a:p>
            <a:r>
              <a:rPr lang="en-US" dirty="0" smtClean="0"/>
              <a:t>Lecture 1: Introduction and Fundamentals</a:t>
            </a:r>
          </a:p>
          <a:p>
            <a:r>
              <a:rPr lang="en-US" dirty="0" smtClean="0"/>
              <a:t>Lecture 2: Methodology</a:t>
            </a:r>
          </a:p>
          <a:p>
            <a:r>
              <a:rPr lang="en-US" dirty="0" smtClean="0"/>
              <a:t>Lecture 3: Tools Technology</a:t>
            </a:r>
          </a:p>
          <a:p>
            <a:r>
              <a:rPr lang="en-US" dirty="0" smtClean="0"/>
              <a:t>Lecture 4: Tools Landscape – Part 1</a:t>
            </a:r>
          </a:p>
          <a:p>
            <a:r>
              <a:rPr lang="en-US" dirty="0"/>
              <a:t>Lecture </a:t>
            </a:r>
            <a:r>
              <a:rPr lang="en-US" dirty="0" smtClean="0"/>
              <a:t>5: </a:t>
            </a:r>
            <a:r>
              <a:rPr lang="en-US" dirty="0"/>
              <a:t>Tools Landscape – Part 2</a:t>
            </a:r>
          </a:p>
          <a:p>
            <a:r>
              <a:rPr lang="en-US" dirty="0" smtClean="0"/>
              <a:t>Lecture 6: TAU Performance System</a:t>
            </a:r>
          </a:p>
          <a:p>
            <a:r>
              <a:rPr lang="en-US" dirty="0" smtClean="0"/>
              <a:t>Lecture </a:t>
            </a:r>
            <a:r>
              <a:rPr lang="en-US" dirty="0"/>
              <a:t>7</a:t>
            </a:r>
            <a:r>
              <a:rPr lang="en-US" dirty="0" smtClean="0"/>
              <a:t>: TAU Applications</a:t>
            </a:r>
          </a:p>
          <a:p>
            <a:r>
              <a:rPr lang="en-US" dirty="0" smtClean="0"/>
              <a:t>Lecture 8: Advances in TAU</a:t>
            </a:r>
          </a:p>
          <a:p>
            <a:r>
              <a:rPr lang="en-US" dirty="0" smtClean="0"/>
              <a:t>Lecture 9: Future Directions</a:t>
            </a:r>
          </a:p>
          <a:p>
            <a:endParaRPr lang="en-US" dirty="0"/>
          </a:p>
        </p:txBody>
      </p:sp>
      <p:sp>
        <p:nvSpPr>
          <p:cNvPr id="3" name="Footer Placeholder 2"/>
          <p:cNvSpPr>
            <a:spLocks noGrp="1"/>
          </p:cNvSpPr>
          <p:nvPr>
            <p:ph type="ftr" sz="quarter" idx="11"/>
          </p:nvPr>
        </p:nvSpPr>
        <p:spPr>
          <a:xfrm>
            <a:off x="0" y="6377994"/>
            <a:ext cx="6019800" cy="488950"/>
          </a:xfrm>
        </p:spPr>
        <p:txBody>
          <a:bodyPr/>
          <a:lstStyle/>
          <a:p>
            <a:pPr>
              <a:defRPr/>
            </a:pPr>
            <a:r>
              <a:rPr lang="en-US" dirty="0" smtClean="0"/>
              <a:t>Parallel Performance Tools: A Short Course, </a:t>
            </a:r>
            <a:r>
              <a:rPr lang="en-US" dirty="0" err="1" smtClean="0"/>
              <a:t>Beihang</a:t>
            </a:r>
            <a:r>
              <a:rPr lang="en-US" dirty="0" smtClean="0"/>
              <a:t> University, December 2-4, 2013</a:t>
            </a:r>
            <a:endParaRPr lang="en-US" dirty="0"/>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73</a:t>
            </a:fld>
            <a:endParaRPr lang="en-US"/>
          </a:p>
        </p:txBody>
      </p:sp>
      <p:sp>
        <p:nvSpPr>
          <p:cNvPr id="6" name="Right Brace 5"/>
          <p:cNvSpPr/>
          <p:nvPr/>
        </p:nvSpPr>
        <p:spPr>
          <a:xfrm>
            <a:off x="7559447" y="1001302"/>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a:off x="7543800" y="2780393"/>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7543800" y="4609193"/>
            <a:ext cx="403008" cy="1563007"/>
          </a:xfrm>
          <a:prstGeom prst="rightBrace">
            <a:avLst>
              <a:gd name="adj1" fmla="val 7196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7620127" y="1523874"/>
            <a:ext cx="1223412" cy="461665"/>
          </a:xfrm>
          <a:prstGeom prst="rect">
            <a:avLst/>
          </a:prstGeom>
          <a:noFill/>
        </p:spPr>
        <p:txBody>
          <a:bodyPr wrap="none" rtlCol="0">
            <a:spAutoFit/>
          </a:bodyPr>
          <a:lstStyle/>
          <a:p>
            <a:pPr algn="ctr"/>
            <a:r>
              <a:rPr lang="en-US" sz="2400" smtClean="0"/>
              <a:t>Tuesday</a:t>
            </a:r>
            <a:endParaRPr lang="en-US" sz="2400" dirty="0"/>
          </a:p>
        </p:txBody>
      </p:sp>
      <p:sp>
        <p:nvSpPr>
          <p:cNvPr id="11" name="TextBox 10"/>
          <p:cNvSpPr txBox="1"/>
          <p:nvPr/>
        </p:nvSpPr>
        <p:spPr>
          <a:xfrm rot="16200000">
            <a:off x="7402122" y="3348461"/>
            <a:ext cx="1659429" cy="461665"/>
          </a:xfrm>
          <a:prstGeom prst="rect">
            <a:avLst/>
          </a:prstGeom>
          <a:noFill/>
        </p:spPr>
        <p:txBody>
          <a:bodyPr wrap="none" rtlCol="0">
            <a:spAutoFit/>
          </a:bodyPr>
          <a:lstStyle/>
          <a:p>
            <a:pPr algn="ctr"/>
            <a:r>
              <a:rPr lang="en-US" sz="2400" dirty="0" smtClean="0"/>
              <a:t>Wednesday</a:t>
            </a:r>
            <a:endParaRPr lang="en-US" sz="2400" dirty="0"/>
          </a:p>
        </p:txBody>
      </p:sp>
      <p:sp>
        <p:nvSpPr>
          <p:cNvPr id="12" name="TextBox 11"/>
          <p:cNvSpPr txBox="1"/>
          <p:nvPr/>
        </p:nvSpPr>
        <p:spPr>
          <a:xfrm rot="16200000">
            <a:off x="7562421" y="5177261"/>
            <a:ext cx="1338828" cy="461665"/>
          </a:xfrm>
          <a:prstGeom prst="rect">
            <a:avLst/>
          </a:prstGeom>
          <a:noFill/>
        </p:spPr>
        <p:txBody>
          <a:bodyPr wrap="none" rtlCol="0">
            <a:spAutoFit/>
          </a:bodyPr>
          <a:lstStyle/>
          <a:p>
            <a:pPr algn="ctr"/>
            <a:r>
              <a:rPr lang="en-US" sz="2400" dirty="0" smtClean="0"/>
              <a:t>Thursday</a:t>
            </a:r>
            <a:endParaRPr lang="en-US" sz="2400" dirty="0"/>
          </a:p>
        </p:txBody>
      </p:sp>
    </p:spTree>
    <p:extLst>
      <p:ext uri="{BB962C8B-B14F-4D97-AF65-F5344CB8AC3E}">
        <p14:creationId xmlns:p14="http://schemas.microsoft.com/office/powerpoint/2010/main" val="5998446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7"/>
          <p:cNvSpPr>
            <a:spLocks noGrp="1" noChangeArrowheads="1"/>
          </p:cNvSpPr>
          <p:nvPr>
            <p:ph idx="1"/>
          </p:nvPr>
        </p:nvSpPr>
        <p:spPr/>
        <p:txBody>
          <a:bodyPr>
            <a:normAutofit fontScale="85000" lnSpcReduction="20000"/>
          </a:bodyPr>
          <a:lstStyle/>
          <a:p>
            <a:r>
              <a:rPr lang="en-US" dirty="0" smtClean="0"/>
              <a:t>Direct and indirect performance instrumentation</a:t>
            </a:r>
          </a:p>
          <a:p>
            <a:pPr lvl="1"/>
            <a:r>
              <a:rPr lang="en-US" i="1" dirty="0" smtClean="0"/>
              <a:t>Direct </a:t>
            </a:r>
            <a:r>
              <a:rPr lang="en-US" dirty="0" smtClean="0"/>
              <a:t>instrumentation of program (system) code (probes)</a:t>
            </a:r>
          </a:p>
          <a:p>
            <a:pPr lvl="1"/>
            <a:r>
              <a:rPr lang="en-US" i="1" dirty="0" smtClean="0"/>
              <a:t>Indirect </a:t>
            </a:r>
            <a:r>
              <a:rPr lang="en-US" dirty="0" smtClean="0"/>
              <a:t>support via sampling or interrupts</a:t>
            </a:r>
          </a:p>
          <a:p>
            <a:r>
              <a:rPr lang="en-US" dirty="0" smtClean="0"/>
              <a:t>Support for standard program code events</a:t>
            </a:r>
          </a:p>
          <a:p>
            <a:pPr lvl="1"/>
            <a:r>
              <a:rPr lang="en-US" dirty="0" smtClean="0"/>
              <a:t>Routines, classes and templates</a:t>
            </a:r>
          </a:p>
          <a:p>
            <a:pPr lvl="1"/>
            <a:r>
              <a:rPr lang="en-US" dirty="0" smtClean="0"/>
              <a:t>Statement-level blocks, loops</a:t>
            </a:r>
          </a:p>
          <a:p>
            <a:pPr lvl="1"/>
            <a:r>
              <a:rPr lang="en-US" i="1" dirty="0" smtClean="0"/>
              <a:t>Interval events </a:t>
            </a:r>
            <a:r>
              <a:rPr lang="en-US" dirty="0" smtClean="0"/>
              <a:t>(start/stop)</a:t>
            </a:r>
          </a:p>
          <a:p>
            <a:r>
              <a:rPr lang="en-US" dirty="0" smtClean="0"/>
              <a:t>Support for user-defined events</a:t>
            </a:r>
          </a:p>
          <a:p>
            <a:pPr lvl="1"/>
            <a:r>
              <a:rPr lang="en-US" dirty="0" smtClean="0"/>
              <a:t>Interval events specified by user</a:t>
            </a:r>
          </a:p>
          <a:p>
            <a:pPr lvl="1"/>
            <a:r>
              <a:rPr lang="en-US" i="1" dirty="0" smtClean="0"/>
              <a:t>Atomic events </a:t>
            </a:r>
            <a:r>
              <a:rPr lang="en-US" dirty="0" smtClean="0"/>
              <a:t>(statistical measurement at a single point)</a:t>
            </a:r>
          </a:p>
          <a:p>
            <a:pPr lvl="1"/>
            <a:r>
              <a:rPr lang="en-US" i="1" dirty="0" smtClean="0"/>
              <a:t>Context events </a:t>
            </a:r>
            <a:r>
              <a:rPr lang="en-US" dirty="0" smtClean="0"/>
              <a:t>(atomic events with calling path context)</a:t>
            </a:r>
          </a:p>
          <a:p>
            <a:r>
              <a:rPr lang="en-US" dirty="0" smtClean="0"/>
              <a:t>Provides static events and dynamic events</a:t>
            </a:r>
          </a:p>
          <a:p>
            <a:r>
              <a:rPr lang="en-US" dirty="0" smtClean="0"/>
              <a:t>Instrumentation optimization</a:t>
            </a:r>
            <a:endParaRPr lang="en-US" dirty="0"/>
          </a:p>
        </p:txBody>
      </p:sp>
      <p:sp>
        <p:nvSpPr>
          <p:cNvPr id="38913" name="Rectangle 1026"/>
          <p:cNvSpPr>
            <a:spLocks noGrp="1" noChangeArrowheads="1"/>
          </p:cNvSpPr>
          <p:nvPr>
            <p:ph type="title"/>
          </p:nvPr>
        </p:nvSpPr>
        <p:spPr/>
        <p:txBody>
          <a:bodyPr/>
          <a:lstStyle/>
          <a:p>
            <a:r>
              <a:rPr lang="en-US" smtClean="0"/>
              <a:t>TAU Instrumentation Approach</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8</a:t>
            </a:fld>
            <a:endParaRPr lang="en-US"/>
          </a:p>
        </p:txBody>
      </p:sp>
    </p:spTree>
    <p:extLst>
      <p:ext uri="{BB962C8B-B14F-4D97-AF65-F5344CB8AC3E}">
        <p14:creationId xmlns:p14="http://schemas.microsoft.com/office/powerpoint/2010/main" val="1491655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p:cNvSpPr>
            <a:spLocks noGrp="1" noChangeArrowheads="1"/>
          </p:cNvSpPr>
          <p:nvPr>
            <p:ph idx="1"/>
          </p:nvPr>
        </p:nvSpPr>
        <p:spPr/>
        <p:txBody>
          <a:bodyPr>
            <a:normAutofit fontScale="77500" lnSpcReduction="20000"/>
          </a:bodyPr>
          <a:lstStyle/>
          <a:p>
            <a:r>
              <a:rPr lang="en-US" smtClean="0"/>
              <a:t>Source code</a:t>
            </a:r>
          </a:p>
          <a:p>
            <a:pPr lvl="1"/>
            <a:r>
              <a:rPr lang="en-US" smtClean="0"/>
              <a:t>Manual (TAU API, TAU component API)</a:t>
            </a:r>
          </a:p>
          <a:p>
            <a:pPr lvl="1"/>
            <a:r>
              <a:rPr lang="en-US" smtClean="0"/>
              <a:t>Automatic (robust)</a:t>
            </a:r>
          </a:p>
          <a:p>
            <a:pPr lvl="2"/>
            <a:r>
              <a:rPr lang="en-US" smtClean="0"/>
              <a:t>C, C++, F77/90/95, OpenMP (POMP/OPARI), UPC </a:t>
            </a:r>
          </a:p>
          <a:p>
            <a:pPr lvl="1"/>
            <a:r>
              <a:rPr lang="en-US" smtClean="0"/>
              <a:t>Compiler (GNU, IBM, NAG, Intel, PGI, Pathscale, Cray, …)</a:t>
            </a:r>
          </a:p>
          <a:p>
            <a:r>
              <a:rPr lang="en-US" smtClean="0"/>
              <a:t>Object code (library-level)</a:t>
            </a:r>
          </a:p>
          <a:p>
            <a:pPr lvl="1"/>
            <a:r>
              <a:rPr lang="en-US" smtClean="0"/>
              <a:t>Statically- and dynamically-linked wrapper libraries</a:t>
            </a:r>
          </a:p>
          <a:p>
            <a:pPr lvl="2"/>
            <a:r>
              <a:rPr lang="en-US" smtClean="0"/>
              <a:t>MPI, I/O, memory, …</a:t>
            </a:r>
          </a:p>
          <a:p>
            <a:pPr lvl="1"/>
            <a:r>
              <a:rPr lang="en-US" smtClean="0"/>
              <a:t>Powerful library wrapping of external libraries without source</a:t>
            </a:r>
          </a:p>
          <a:p>
            <a:r>
              <a:rPr lang="en-US" smtClean="0"/>
              <a:t>Executable code / runtime</a:t>
            </a:r>
          </a:p>
          <a:p>
            <a:pPr lvl="1"/>
            <a:r>
              <a:rPr lang="en-US" smtClean="0"/>
              <a:t>Runtime preloading and interception of library calls</a:t>
            </a:r>
          </a:p>
          <a:p>
            <a:pPr lvl="1"/>
            <a:r>
              <a:rPr lang="en-US" smtClean="0"/>
              <a:t>Binary instrumentation (Dyninst, MAQAO, PEBIL)</a:t>
            </a:r>
          </a:p>
          <a:p>
            <a:pPr lvl="1"/>
            <a:r>
              <a:rPr lang="en-US" smtClean="0"/>
              <a:t>Dynamic instrumentation (Dyninst)</a:t>
            </a:r>
          </a:p>
          <a:p>
            <a:pPr lvl="1"/>
            <a:r>
              <a:rPr lang="en-US" smtClean="0"/>
              <a:t>OpenMP (runtime API, CollectorAPI, GOMP, OMPT)</a:t>
            </a:r>
          </a:p>
          <a:p>
            <a:r>
              <a:rPr lang="en-US" smtClean="0"/>
              <a:t>Virtual machine, interpreter, and OS instrumentation</a:t>
            </a:r>
            <a:endParaRPr lang="en-US" dirty="0" smtClean="0"/>
          </a:p>
        </p:txBody>
      </p:sp>
      <p:sp>
        <p:nvSpPr>
          <p:cNvPr id="40961" name="Rectangle 2"/>
          <p:cNvSpPr>
            <a:spLocks noGrp="1" noChangeArrowheads="1"/>
          </p:cNvSpPr>
          <p:nvPr>
            <p:ph type="title"/>
          </p:nvPr>
        </p:nvSpPr>
        <p:spPr/>
        <p:txBody>
          <a:bodyPr/>
          <a:lstStyle/>
          <a:p>
            <a:r>
              <a:rPr lang="en-US" smtClean="0"/>
              <a:t>TAU Instrumentation Mechanisms</a:t>
            </a:r>
            <a:endParaRPr lang="en-US"/>
          </a:p>
        </p:txBody>
      </p:sp>
      <p:sp>
        <p:nvSpPr>
          <p:cNvPr id="4" name="Footer Placeholder 2"/>
          <p:cNvSpPr>
            <a:spLocks noGrp="1"/>
          </p:cNvSpPr>
          <p:nvPr>
            <p:ph type="ftr" sz="quarter" idx="11"/>
          </p:nvPr>
        </p:nvSpPr>
        <p:spPr>
          <a:xfrm>
            <a:off x="0" y="6369050"/>
            <a:ext cx="6019800" cy="488950"/>
          </a:xfrm>
        </p:spPr>
        <p:txBody>
          <a:bodyPr/>
          <a:lstStyle/>
          <a:p>
            <a:r>
              <a:rPr lang="en-US" dirty="0" smtClean="0"/>
              <a:t>Parallel Performance Tools: A Short Course, </a:t>
            </a:r>
            <a:r>
              <a:rPr lang="en-US" dirty="0" err="1" smtClean="0"/>
              <a:t>Beihang</a:t>
            </a:r>
            <a:r>
              <a:rPr lang="en-US" dirty="0" smtClean="0"/>
              <a:t> University, December 2-4, 2013</a:t>
            </a:r>
            <a:endParaRPr lang="en-US" dirty="0"/>
          </a:p>
        </p:txBody>
      </p:sp>
      <p:sp>
        <p:nvSpPr>
          <p:cNvPr id="5" name="Slide Number Placeholder 3"/>
          <p:cNvSpPr>
            <a:spLocks noGrp="1"/>
          </p:cNvSpPr>
          <p:nvPr>
            <p:ph type="sldNum" sz="quarter" idx="12"/>
          </p:nvPr>
        </p:nvSpPr>
        <p:spPr>
          <a:xfrm>
            <a:off x="6553200" y="6369050"/>
            <a:ext cx="2133600" cy="488950"/>
          </a:xfrm>
        </p:spPr>
        <p:txBody>
          <a:bodyPr/>
          <a:lstStyle/>
          <a:p>
            <a:fld id="{F8E865A7-7678-F840-B2ED-A6879803B906}" type="slidenum">
              <a:rPr lang="en-US" smtClean="0"/>
              <a:pPr/>
              <a:t>9</a:t>
            </a:fld>
            <a:endParaRPr lang="en-US"/>
          </a:p>
        </p:txBody>
      </p:sp>
    </p:spTree>
    <p:extLst>
      <p:ext uri="{BB962C8B-B14F-4D97-AF65-F5344CB8AC3E}">
        <p14:creationId xmlns:p14="http://schemas.microsoft.com/office/powerpoint/2010/main" val="37665753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New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NewTemplate.pot</Template>
  <TotalTime>5351</TotalTime>
  <Words>6091</Words>
  <Application>Microsoft Macintosh PowerPoint</Application>
  <PresentationFormat>On-screen Show (4:3)</PresentationFormat>
  <Paragraphs>884</Paragraphs>
  <Slides>73</Slides>
  <Notes>31</Notes>
  <HiddenSlides>10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NewTemplate</vt:lpstr>
      <vt:lpstr>Lecture 6: TAU Performance System</vt:lpstr>
      <vt:lpstr>TAU Performance System®</vt:lpstr>
      <vt:lpstr>TAU History</vt:lpstr>
      <vt:lpstr>General Target Computation Model in TAU</vt:lpstr>
      <vt:lpstr>TAU Architecture</vt:lpstr>
      <vt:lpstr>TAU Observation Methodology and Workflow</vt:lpstr>
      <vt:lpstr>TAU Components</vt:lpstr>
      <vt:lpstr>TAU Instrumentation Approach</vt:lpstr>
      <vt:lpstr>TAU Instrumentation Mechanisms</vt:lpstr>
      <vt:lpstr>Instrumentation for Wrapping External Libraries</vt:lpstr>
      <vt:lpstr>Automatic Source-level / Wrapper Instrumentation</vt:lpstr>
      <vt:lpstr>MPI Wrapper Interposition Library</vt:lpstr>
      <vt:lpstr>Binary Instrumentation</vt:lpstr>
      <vt:lpstr>Library Interposition</vt:lpstr>
      <vt:lpstr>TAU Execution Command – tau_exec</vt:lpstr>
      <vt:lpstr>POSIX I/O Calls Supported</vt:lpstr>
      <vt:lpstr>Library wrapping – tau_gen_wrapper</vt:lpstr>
      <vt:lpstr>HDF5 Library Wrapping</vt:lpstr>
      <vt:lpstr>TAU Measurement Approach</vt:lpstr>
      <vt:lpstr>TAU Measurement Mechanisms</vt:lpstr>
      <vt:lpstr>Parallel Performance Profiling</vt:lpstr>
      <vt:lpstr>Performance Analysis</vt:lpstr>
      <vt:lpstr>Profile Analysis Framework</vt:lpstr>
      <vt:lpstr>Performance Data Management (TAUdb)</vt:lpstr>
      <vt:lpstr>TAUdb Database Schema</vt:lpstr>
      <vt:lpstr>TAUdb Tool Support</vt:lpstr>
      <vt:lpstr>Parallel Profile Analysis – pprof</vt:lpstr>
      <vt:lpstr>Parallel Profile Analysis – ParaProf</vt:lpstr>
      <vt:lpstr>ParaProf – Single Thread of Execution View</vt:lpstr>
      <vt:lpstr>ParaProf – Full Profile / Comparative Views</vt:lpstr>
      <vt:lpstr>Performance Dynamics: Parallel Profile Snapshots</vt:lpstr>
      <vt:lpstr>Parallel Profile Snapshots of FLASH 3.0</vt:lpstr>
      <vt:lpstr>FLASH 3.0 Performance Dynamics (Periodic)</vt:lpstr>
      <vt:lpstr>How to explain performance?</vt:lpstr>
      <vt:lpstr>Role of Knowledge and Context in Analysis</vt:lpstr>
      <vt:lpstr>Performance Data Mining / Analytics</vt:lpstr>
      <vt:lpstr>PerfExplorer Performance Data Mining</vt:lpstr>
      <vt:lpstr>Metadata Collection</vt:lpstr>
      <vt:lpstr>Performance Experiment Metadata</vt:lpstr>
      <vt:lpstr>TAU Availability on New Systems</vt:lpstr>
      <vt:lpstr>Performance Visualization</vt:lpstr>
      <vt:lpstr>Extending Visualization Support in Profile Tool</vt:lpstr>
      <vt:lpstr>Using Process Topology Metadata</vt:lpstr>
      <vt:lpstr>Topology Control UI</vt:lpstr>
      <vt:lpstr>Alternate Topologies</vt:lpstr>
      <vt:lpstr>Viewing Internal Structure</vt:lpstr>
      <vt:lpstr>Slicing to Reduce Dimensionality</vt:lpstr>
      <vt:lpstr>Cray XE6 Topology</vt:lpstr>
      <vt:lpstr>Heterogeneous Parallel Performance</vt:lpstr>
      <vt:lpstr>Implications for Performance Tools</vt:lpstr>
      <vt:lpstr>Heterogeneous Performance Views</vt:lpstr>
      <vt:lpstr>TAU for Heterogeneous Performance Analysis</vt:lpstr>
      <vt:lpstr>How TAU GPU Support Works</vt:lpstr>
      <vt:lpstr>GPU Performance Tool Interoperability</vt:lpstr>
      <vt:lpstr>A TAU Profile with GPU Performance Data</vt:lpstr>
      <vt:lpstr>SHOC Stencil2D Parallel Profile</vt:lpstr>
      <vt:lpstr>SHOC Stencil2D Trace (4 CPUxGPU)</vt:lpstr>
      <vt:lpstr>CUDA Linpack Profile (4 CPUxGPU)</vt:lpstr>
      <vt:lpstr>CUDA Linpack Trace</vt:lpstr>
      <vt:lpstr>SHOC FFT Profile with Callsite Info</vt:lpstr>
      <vt:lpstr>TAU and OpenACC</vt:lpstr>
      <vt:lpstr>PGI Compiler ACC integration</vt:lpstr>
      <vt:lpstr>CUDA Kernel Tracking</vt:lpstr>
      <vt:lpstr>Compare Two Matrix Multiply Cases</vt:lpstr>
      <vt:lpstr>CUDA Device Memory Profile</vt:lpstr>
      <vt:lpstr>CUDA Kernel Occupancy</vt:lpstr>
      <vt:lpstr>Heterogeneous Performance Case Study</vt:lpstr>
      <vt:lpstr>GTC Performance Trace</vt:lpstr>
      <vt:lpstr>GTC on NSF Keeneland</vt:lpstr>
      <vt:lpstr>Common Infrastructure Integration – Score-P</vt:lpstr>
      <vt:lpstr>Score-P Architecture</vt:lpstr>
      <vt:lpstr>For More Information …</vt:lpstr>
      <vt:lpstr>Short Course Outline</vt:lpstr>
    </vt:vector>
  </TitlesOfParts>
  <Company>ParaTools,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Huck</dc:creator>
  <cp:lastModifiedBy>Allen Malony</cp:lastModifiedBy>
  <cp:revision>123</cp:revision>
  <dcterms:created xsi:type="dcterms:W3CDTF">2013-11-24T02:45:47Z</dcterms:created>
  <dcterms:modified xsi:type="dcterms:W3CDTF">2013-12-04T22:46:24Z</dcterms:modified>
</cp:coreProperties>
</file>